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07.03.2018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07.03.2018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07.03.2018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лентин\Pictures\tjutjunopushene-fra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62637"/>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4293096"/>
            <a:ext cx="9144000" cy="2564904"/>
          </a:xfrm>
        </p:spPr>
        <p:txBody>
          <a:bodyPr>
            <a:normAutofit lnSpcReduction="10000"/>
          </a:bodyPr>
          <a:lstStyle/>
          <a:p>
            <a:pPr algn="r"/>
            <a:r>
              <a:rPr lang="uk-UA" dirty="0" smtClean="0"/>
              <a:t>Виконала: Сулакова Д.</a:t>
            </a:r>
          </a:p>
          <a:p>
            <a:pPr algn="r"/>
            <a:r>
              <a:rPr lang="uk-UA" dirty="0" smtClean="0"/>
              <a:t>Учениця 11-А класу</a:t>
            </a:r>
          </a:p>
          <a:p>
            <a:pPr algn="r"/>
            <a:r>
              <a:rPr lang="uk-UA" dirty="0" smtClean="0"/>
              <a:t>ЗОШ № 25 </a:t>
            </a:r>
          </a:p>
          <a:p>
            <a:pPr algn="r"/>
            <a:endParaRPr lang="uk-UA" dirty="0"/>
          </a:p>
          <a:p>
            <a:pPr algn="r"/>
            <a:endParaRPr lang="uk-UA" dirty="0" smtClean="0"/>
          </a:p>
          <a:p>
            <a:pPr algn="r"/>
            <a:endParaRPr lang="uk-UA" dirty="0"/>
          </a:p>
          <a:p>
            <a:r>
              <a:rPr lang="uk-UA" dirty="0" smtClean="0"/>
              <a:t>Краматорськ 2018</a:t>
            </a:r>
            <a:endParaRPr lang="uk-UA" dirty="0"/>
          </a:p>
        </p:txBody>
      </p:sp>
      <p:sp>
        <p:nvSpPr>
          <p:cNvPr id="2" name="Заголовок 1"/>
          <p:cNvSpPr>
            <a:spLocks noGrp="1"/>
          </p:cNvSpPr>
          <p:nvPr>
            <p:ph type="ctrTitle"/>
          </p:nvPr>
        </p:nvSpPr>
        <p:spPr>
          <a:xfrm>
            <a:off x="0" y="-387424"/>
            <a:ext cx="9144000" cy="1470025"/>
          </a:xfrm>
        </p:spPr>
        <p:txBody>
          <a:bodyPr/>
          <a:lstStyle/>
          <a:p>
            <a:r>
              <a:rPr lang="uk-UA" dirty="0">
                <a:latin typeface="Mistral" pitchFamily="66" charset="0"/>
              </a:rPr>
              <a:t>ДОСЛІДНИЦЬКИЙ ПРОЕКТ</a:t>
            </a:r>
            <a:r>
              <a:rPr lang="uk-UA" dirty="0">
                <a:solidFill>
                  <a:schemeClr val="bg1"/>
                </a:solidFill>
                <a:latin typeface="Mistral" pitchFamily="66" charset="0"/>
              </a:rPr>
              <a:t/>
            </a:r>
            <a:br>
              <a:rPr lang="uk-UA" dirty="0">
                <a:solidFill>
                  <a:schemeClr val="bg1"/>
                </a:solidFill>
                <a:latin typeface="Mistral" pitchFamily="66" charset="0"/>
              </a:rPr>
            </a:br>
            <a:r>
              <a:rPr lang="uk-UA" dirty="0" smtClean="0"/>
              <a:t>Шкідливий вплив тютюнопаління</a:t>
            </a:r>
            <a:endParaRPr lang="uk-UA" dirty="0"/>
          </a:p>
        </p:txBody>
      </p:sp>
    </p:spTree>
    <p:custDataLst>
      <p:tags r:id="rId1"/>
    </p:custDataLst>
    <p:extLst>
      <p:ext uri="{BB962C8B-B14F-4D97-AF65-F5344CB8AC3E}">
        <p14:creationId xmlns:p14="http://schemas.microsoft.com/office/powerpoint/2010/main" val="1844929725"/>
      </p:ext>
    </p:extLst>
  </p:cSld>
  <p:clrMapOvr>
    <a:masterClrMapping/>
  </p:clrMapOvr>
  <mc:AlternateContent xmlns:mc="http://schemas.openxmlformats.org/markup-compatibility/2006">
    <mc:Choice xmlns:p14="http://schemas.microsoft.com/office/powerpoint/2010/main" Requires="p14">
      <p:transition spd="slow" advTm="4646">
        <p14:flash/>
      </p:transition>
    </mc:Choice>
    <mc:Fallback>
      <p:transition spd="slow" advTm="46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6" end="6"/>
                                            </p:txEl>
                                          </p:spTgt>
                                        </p:tgtEl>
                                        <p:attrNameLst>
                                          <p:attrName>style.color</p:attrName>
                                        </p:attrNameLst>
                                      </p:cBhvr>
                                      <p:to>
                                        <a:schemeClr val="bg1"/>
                                      </p:to>
                                    </p:animClr>
                                    <p:animClr clrSpc="rgb" dir="cw">
                                      <p:cBhvr>
                                        <p:cTn id="15" dur="250" autoRev="1" fill="remove"/>
                                        <p:tgtEl>
                                          <p:spTgt spid="3">
                                            <p:txEl>
                                              <p:pRg st="6" end="6"/>
                                            </p:txEl>
                                          </p:spTgt>
                                        </p:tgtEl>
                                        <p:attrNameLst>
                                          <p:attrName>fillcolor</p:attrName>
                                        </p:attrNameLst>
                                      </p:cBhvr>
                                      <p:to>
                                        <a:schemeClr val="bg1"/>
                                      </p:to>
                                    </p:animClr>
                                    <p:set>
                                      <p:cBhvr>
                                        <p:cTn id="16" dur="250" autoRev="1" fill="remove"/>
                                        <p:tgtEl>
                                          <p:spTgt spid="3">
                                            <p:txEl>
                                              <p:pRg st="6" end="6"/>
                                            </p:txEl>
                                          </p:spTgt>
                                        </p:tgtEl>
                                        <p:attrNameLst>
                                          <p:attrName>fill.type</p:attrName>
                                        </p:attrNameLst>
                                      </p:cBhvr>
                                      <p:to>
                                        <p:strVal val="solid"/>
                                      </p:to>
                                    </p:set>
                                    <p:set>
                                      <p:cBhvr>
                                        <p:cTn id="17"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924800" cy="1143000"/>
          </a:xfrm>
        </p:spPr>
        <p:txBody>
          <a:bodyPr/>
          <a:lstStyle/>
          <a:p>
            <a:pPr algn="ctr"/>
            <a:r>
              <a:rPr lang="uk-UA" dirty="0" smtClean="0"/>
              <a:t>Вплив тютюнопаління на організм людини</a:t>
            </a:r>
            <a:endParaRPr lang="uk-UA" dirty="0"/>
          </a:p>
        </p:txBody>
      </p:sp>
    </p:spTree>
    <p:extLst>
      <p:ext uri="{BB962C8B-B14F-4D97-AF65-F5344CB8AC3E}">
        <p14:creationId xmlns:p14="http://schemas.microsoft.com/office/powerpoint/2010/main" val="2106877082"/>
      </p:ext>
    </p:extLst>
  </p:cSld>
  <p:clrMapOvr>
    <a:masterClrMapping/>
  </p:clrMapOvr>
  <mc:AlternateContent xmlns:mc="http://schemas.openxmlformats.org/markup-compatibility/2006">
    <mc:Choice xmlns:p14="http://schemas.microsoft.com/office/powerpoint/2010/main" Requires="p14">
      <p:transition spd="slow" p14:dur="1600" advTm="3861">
        <p:blinds dir="vert"/>
      </p:transition>
    </mc:Choice>
    <mc:Fallback>
      <p:transition spd="slow" advTm="3861">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09600" y="2257425"/>
            <a:ext cx="37338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sz="quarter" idx="14"/>
          </p:nvPr>
        </p:nvSpPr>
        <p:spPr>
          <a:xfrm>
            <a:off x="4572000" y="1196752"/>
            <a:ext cx="3962400" cy="4518248"/>
          </a:xfrm>
        </p:spPr>
        <p:txBody>
          <a:bodyPr>
            <a:normAutofit/>
          </a:bodyPr>
          <a:lstStyle/>
          <a:p>
            <a:pPr marL="0" indent="0" algn="ctr">
              <a:buNone/>
            </a:pPr>
            <a:r>
              <a:rPr lang="ru-RU" sz="1800" b="1" dirty="0"/>
              <a:t>1.</a:t>
            </a:r>
            <a:r>
              <a:rPr lang="ru-RU" sz="1800" dirty="0"/>
              <a:t> </a:t>
            </a:r>
            <a:r>
              <a:rPr lang="ru-RU" sz="1800" dirty="0" err="1"/>
              <a:t>Найбільше</a:t>
            </a:r>
            <a:r>
              <a:rPr lang="ru-RU" sz="1800" dirty="0"/>
              <a:t> </a:t>
            </a:r>
            <a:r>
              <a:rPr lang="ru-RU" sz="1800" dirty="0" err="1"/>
              <a:t>страждає</a:t>
            </a:r>
            <a:r>
              <a:rPr lang="ru-RU" sz="1800" dirty="0"/>
              <a:t> </a:t>
            </a:r>
            <a:r>
              <a:rPr lang="ru-RU" sz="1800" dirty="0" err="1"/>
              <a:t>від</a:t>
            </a:r>
            <a:r>
              <a:rPr lang="ru-RU" sz="1800" dirty="0"/>
              <a:t> тютюнопаління репродуктивна </a:t>
            </a:r>
            <a:r>
              <a:rPr lang="ru-RU" sz="1800" dirty="0" err="1"/>
              <a:t>функція</a:t>
            </a:r>
            <a:r>
              <a:rPr lang="ru-RU" sz="1800" dirty="0"/>
              <a:t> </a:t>
            </a:r>
            <a:r>
              <a:rPr lang="ru-RU" sz="1800" dirty="0" err="1"/>
              <a:t>людини</a:t>
            </a:r>
            <a:r>
              <a:rPr lang="ru-RU" sz="1800" dirty="0"/>
              <a:t>. </a:t>
            </a:r>
            <a:r>
              <a:rPr lang="ru-RU" sz="1800" dirty="0" err="1"/>
              <a:t>Згідно</a:t>
            </a:r>
            <a:r>
              <a:rPr lang="ru-RU" sz="1800" dirty="0"/>
              <a:t> </a:t>
            </a:r>
            <a:r>
              <a:rPr lang="ru-RU" sz="1800" dirty="0" err="1"/>
              <a:t>досліджень</a:t>
            </a:r>
            <a:r>
              <a:rPr lang="ru-RU" sz="1800" dirty="0"/>
              <a:t> </a:t>
            </a:r>
            <a:r>
              <a:rPr lang="ru-RU" sz="1800" dirty="0" err="1"/>
              <a:t>англійських</a:t>
            </a:r>
            <a:r>
              <a:rPr lang="ru-RU" sz="1800" dirty="0"/>
              <a:t> </a:t>
            </a:r>
            <a:r>
              <a:rPr lang="ru-RU" sz="1800" dirty="0" err="1"/>
              <a:t>вчених</a:t>
            </a:r>
            <a:r>
              <a:rPr lang="ru-RU" sz="1800" dirty="0"/>
              <a:t> 120 </a:t>
            </a:r>
            <a:r>
              <a:rPr lang="ru-RU" sz="1800" dirty="0" err="1"/>
              <a:t>тисяч</a:t>
            </a:r>
            <a:r>
              <a:rPr lang="ru-RU" sz="1800" dirty="0"/>
              <a:t> </a:t>
            </a:r>
            <a:r>
              <a:rPr lang="ru-RU" sz="1800" dirty="0" err="1"/>
              <a:t>англійців</a:t>
            </a:r>
            <a:r>
              <a:rPr lang="ru-RU" sz="1800" dirty="0"/>
              <a:t> у </a:t>
            </a:r>
            <a:r>
              <a:rPr lang="ru-RU" sz="1800" dirty="0" err="1"/>
              <a:t>віці</a:t>
            </a:r>
            <a:r>
              <a:rPr lang="ru-RU" sz="1800" dirty="0"/>
              <a:t> </a:t>
            </a:r>
            <a:r>
              <a:rPr lang="ru-RU" sz="1800" dirty="0" err="1"/>
              <a:t>від</a:t>
            </a:r>
            <a:r>
              <a:rPr lang="ru-RU" sz="1800" dirty="0"/>
              <a:t> 30 до 40 </a:t>
            </a:r>
            <a:r>
              <a:rPr lang="ru-RU" sz="1800" dirty="0" err="1"/>
              <a:t>років</a:t>
            </a:r>
            <a:r>
              <a:rPr lang="ru-RU" sz="1800" dirty="0"/>
              <a:t> стали </a:t>
            </a:r>
            <a:r>
              <a:rPr lang="ru-RU" sz="1800" dirty="0" err="1"/>
              <a:t>імпотентами</a:t>
            </a:r>
            <a:r>
              <a:rPr lang="ru-RU" sz="1800" dirty="0"/>
              <a:t> </a:t>
            </a:r>
            <a:r>
              <a:rPr lang="ru-RU" sz="1800" dirty="0" err="1"/>
              <a:t>саме</a:t>
            </a:r>
            <a:r>
              <a:rPr lang="ru-RU" sz="1800" dirty="0"/>
              <a:t> через </a:t>
            </a:r>
            <a:r>
              <a:rPr lang="ru-RU" sz="1800" dirty="0" err="1"/>
              <a:t>тютюновий</a:t>
            </a:r>
            <a:r>
              <a:rPr lang="ru-RU" sz="1800" dirty="0"/>
              <a:t> </a:t>
            </a:r>
            <a:r>
              <a:rPr lang="ru-RU" sz="1800" dirty="0" err="1"/>
              <a:t>дим</a:t>
            </a:r>
            <a:r>
              <a:rPr lang="ru-RU" sz="1800" dirty="0"/>
              <a:t>. У </a:t>
            </a:r>
            <a:r>
              <a:rPr lang="ru-RU" sz="1800" dirty="0" err="1"/>
              <a:t>сім'ях</a:t>
            </a:r>
            <a:r>
              <a:rPr lang="ru-RU" sz="1800" dirty="0"/>
              <a:t> де </a:t>
            </a:r>
            <a:r>
              <a:rPr lang="ru-RU" sz="1800" dirty="0" err="1"/>
              <a:t>вживали</a:t>
            </a:r>
            <a:r>
              <a:rPr lang="ru-RU" sz="1800" dirty="0"/>
              <a:t> тютюн </a:t>
            </a:r>
            <a:r>
              <a:rPr lang="ru-RU" sz="1800" dirty="0" err="1"/>
              <a:t>під</a:t>
            </a:r>
            <a:r>
              <a:rPr lang="ru-RU" sz="1800" dirty="0"/>
              <a:t> час </a:t>
            </a:r>
            <a:r>
              <a:rPr lang="ru-RU" sz="1800" dirty="0" err="1"/>
              <a:t>вагітності</a:t>
            </a:r>
            <a:r>
              <a:rPr lang="ru-RU" sz="1800" dirty="0"/>
              <a:t> - </a:t>
            </a:r>
            <a:r>
              <a:rPr lang="ru-RU" sz="1800" dirty="0" err="1"/>
              <a:t>природжені</a:t>
            </a:r>
            <a:r>
              <a:rPr lang="ru-RU" sz="1800" dirty="0"/>
              <a:t> </a:t>
            </a:r>
            <a:r>
              <a:rPr lang="ru-RU" sz="1800" dirty="0" err="1"/>
              <a:t>каліцтва</a:t>
            </a:r>
            <a:r>
              <a:rPr lang="ru-RU" sz="1800" dirty="0"/>
              <a:t> у </a:t>
            </a:r>
            <a:r>
              <a:rPr lang="ru-RU" sz="1800" dirty="0" err="1"/>
              <a:t>дітей</a:t>
            </a:r>
            <a:r>
              <a:rPr lang="ru-RU" sz="1800" dirty="0"/>
              <a:t> </a:t>
            </a:r>
            <a:r>
              <a:rPr lang="ru-RU" sz="1800" dirty="0" err="1"/>
              <a:t>трапляються</a:t>
            </a:r>
            <a:r>
              <a:rPr lang="ru-RU" sz="1800" dirty="0"/>
              <a:t> </a:t>
            </a:r>
            <a:r>
              <a:rPr lang="ru-RU" sz="1800" dirty="0" err="1"/>
              <a:t>вдвічі</a:t>
            </a:r>
            <a:r>
              <a:rPr lang="ru-RU" sz="1800" dirty="0"/>
              <a:t> </a:t>
            </a:r>
            <a:r>
              <a:rPr lang="ru-RU" sz="1800" dirty="0" err="1"/>
              <a:t>частіше</a:t>
            </a:r>
            <a:r>
              <a:rPr lang="ru-RU" sz="1800" dirty="0"/>
              <a:t>, </a:t>
            </a:r>
            <a:r>
              <a:rPr lang="ru-RU" sz="1800" dirty="0" err="1"/>
              <a:t>народжуються</a:t>
            </a:r>
            <a:r>
              <a:rPr lang="ru-RU" sz="1800" dirty="0"/>
              <a:t> </a:t>
            </a:r>
            <a:r>
              <a:rPr lang="ru-RU" sz="1800" dirty="0" err="1"/>
              <a:t>неповноцінні</a:t>
            </a:r>
            <a:r>
              <a:rPr lang="ru-RU" sz="1800" dirty="0"/>
              <a:t> та </a:t>
            </a:r>
            <a:r>
              <a:rPr lang="ru-RU" sz="1800" dirty="0" err="1"/>
              <a:t>мертвонароджені</a:t>
            </a:r>
            <a:r>
              <a:rPr lang="ru-RU" sz="1800" dirty="0"/>
              <a:t> </a:t>
            </a:r>
            <a:r>
              <a:rPr lang="ru-RU" sz="1800" dirty="0" err="1"/>
              <a:t>діти</a:t>
            </a:r>
            <a:r>
              <a:rPr lang="ru-RU" sz="1800" dirty="0"/>
              <a:t> та </a:t>
            </a:r>
            <a:r>
              <a:rPr lang="ru-RU" sz="1800" dirty="0" err="1"/>
              <a:t>викидні</a:t>
            </a:r>
            <a:r>
              <a:rPr lang="ru-RU" sz="1800" dirty="0"/>
              <a:t>. Особливо до 70% </a:t>
            </a:r>
            <a:r>
              <a:rPr lang="ru-RU" sz="1800" dirty="0" err="1"/>
              <a:t>природжених</a:t>
            </a:r>
            <a:r>
              <a:rPr lang="ru-RU" sz="1800" dirty="0"/>
              <a:t> </a:t>
            </a:r>
            <a:r>
              <a:rPr lang="ru-RU" sz="1800" dirty="0" err="1"/>
              <a:t>вад</a:t>
            </a:r>
            <a:r>
              <a:rPr lang="ru-RU" sz="1800" dirty="0"/>
              <a:t> та </a:t>
            </a:r>
            <a:r>
              <a:rPr lang="ru-RU" sz="1800" dirty="0" err="1"/>
              <a:t>дефектів</a:t>
            </a:r>
            <a:r>
              <a:rPr lang="ru-RU" sz="1800" dirty="0"/>
              <a:t> </a:t>
            </a:r>
            <a:r>
              <a:rPr lang="ru-RU" sz="1800" dirty="0" err="1"/>
              <a:t>лиця</a:t>
            </a:r>
            <a:r>
              <a:rPr lang="ru-RU" sz="1800" dirty="0"/>
              <a:t>.</a:t>
            </a:r>
            <a:endParaRPr lang="uk-UA" sz="1800" dirty="0"/>
          </a:p>
        </p:txBody>
      </p:sp>
    </p:spTree>
    <p:custDataLst>
      <p:tags r:id="rId1"/>
    </p:custDataLst>
    <p:extLst>
      <p:ext uri="{BB962C8B-B14F-4D97-AF65-F5344CB8AC3E}">
        <p14:creationId xmlns:p14="http://schemas.microsoft.com/office/powerpoint/2010/main" val="3145862773"/>
      </p:ext>
    </p:extLst>
  </p:cSld>
  <p:clrMapOvr>
    <a:masterClrMapping/>
  </p:clrMapOvr>
  <mc:AlternateContent xmlns:mc="http://schemas.openxmlformats.org/markup-compatibility/2006">
    <mc:Choice xmlns:p14="http://schemas.microsoft.com/office/powerpoint/2010/main" Requires="p14">
      <p:transition spd="slow" p14:dur="1600" advTm="21141">
        <p:blinds dir="vert"/>
      </p:transition>
    </mc:Choice>
    <mc:Fallback>
      <p:transition spd="slow" advTm="2114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lgn="ctr">
              <a:buNone/>
            </a:pPr>
            <a:r>
              <a:rPr lang="ru-RU" sz="1800" b="1" dirty="0"/>
              <a:t>2.</a:t>
            </a:r>
            <a:r>
              <a:rPr lang="ru-RU" sz="1800" dirty="0"/>
              <a:t> </a:t>
            </a:r>
            <a:r>
              <a:rPr lang="ru-RU" sz="1800" dirty="0" err="1"/>
              <a:t>Вживання</a:t>
            </a:r>
            <a:r>
              <a:rPr lang="ru-RU" sz="1800" dirty="0"/>
              <a:t> тютюну </a:t>
            </a:r>
            <a:r>
              <a:rPr lang="ru-RU" sz="1800" dirty="0" err="1"/>
              <a:t>відбувається</a:t>
            </a:r>
            <a:r>
              <a:rPr lang="ru-RU" sz="1800" dirty="0"/>
              <a:t> через </a:t>
            </a:r>
            <a:r>
              <a:rPr lang="ru-RU" sz="1800" dirty="0" err="1"/>
              <a:t>органи</a:t>
            </a:r>
            <a:r>
              <a:rPr lang="ru-RU" sz="1800" dirty="0"/>
              <a:t> </a:t>
            </a:r>
            <a:r>
              <a:rPr lang="ru-RU" sz="1800" dirty="0" err="1"/>
              <a:t>дихання</a:t>
            </a:r>
            <a:r>
              <a:rPr lang="ru-RU" sz="1800" dirty="0"/>
              <a:t>. Тому перш за все </a:t>
            </a:r>
            <a:r>
              <a:rPr lang="ru-RU" sz="1800" dirty="0" err="1"/>
              <a:t>страждає</a:t>
            </a:r>
            <a:r>
              <a:rPr lang="ru-RU" sz="1800" dirty="0"/>
              <a:t> </a:t>
            </a:r>
            <a:r>
              <a:rPr lang="ru-RU" sz="1800" dirty="0" err="1"/>
              <a:t>легенева</a:t>
            </a:r>
            <a:r>
              <a:rPr lang="ru-RU" sz="1800" dirty="0"/>
              <a:t> система: </a:t>
            </a:r>
            <a:r>
              <a:rPr lang="ru-RU" sz="1800" dirty="0" err="1"/>
              <a:t>повітряні</a:t>
            </a:r>
            <a:r>
              <a:rPr lang="ru-RU" sz="1800" dirty="0"/>
              <a:t> шляхи і </a:t>
            </a:r>
            <a:r>
              <a:rPr lang="ru-RU" sz="1800" dirty="0" err="1"/>
              <a:t>легенева</a:t>
            </a:r>
            <a:r>
              <a:rPr lang="ru-RU" sz="1800" dirty="0"/>
              <a:t> тканина. </a:t>
            </a:r>
            <a:r>
              <a:rPr lang="ru-RU" sz="1800" dirty="0" err="1"/>
              <a:t>Легені</a:t>
            </a:r>
            <a:r>
              <a:rPr lang="ru-RU" sz="1800" dirty="0"/>
              <a:t> у 80% </a:t>
            </a:r>
            <a:r>
              <a:rPr lang="ru-RU" sz="1800" dirty="0" err="1"/>
              <a:t>курців</a:t>
            </a:r>
            <a:r>
              <a:rPr lang="ru-RU" sz="1800" dirty="0"/>
              <a:t> </a:t>
            </a:r>
            <a:r>
              <a:rPr lang="ru-RU" sz="1800" dirty="0" err="1"/>
              <a:t>чорного</a:t>
            </a:r>
            <a:r>
              <a:rPr lang="ru-RU" sz="1800" dirty="0"/>
              <a:t> </a:t>
            </a:r>
            <a:r>
              <a:rPr lang="ru-RU" sz="1800" dirty="0" err="1"/>
              <a:t>кольору</a:t>
            </a:r>
            <a:r>
              <a:rPr lang="ru-RU" sz="1800" dirty="0"/>
              <a:t>. </a:t>
            </a:r>
            <a:r>
              <a:rPr lang="ru-RU" sz="1800" dirty="0" err="1"/>
              <a:t>Якщо</a:t>
            </a:r>
            <a:r>
              <a:rPr lang="ru-RU" sz="1800" dirty="0"/>
              <a:t> </a:t>
            </a:r>
            <a:r>
              <a:rPr lang="ru-RU" sz="1800" dirty="0" err="1"/>
              <a:t>починати</a:t>
            </a:r>
            <a:r>
              <a:rPr lang="ru-RU" sz="1800" dirty="0"/>
              <a:t> </a:t>
            </a:r>
            <a:r>
              <a:rPr lang="ru-RU" sz="1800" dirty="0" err="1"/>
              <a:t>курити</a:t>
            </a:r>
            <a:r>
              <a:rPr lang="ru-RU" sz="1800" dirty="0"/>
              <a:t> у </a:t>
            </a:r>
            <a:r>
              <a:rPr lang="ru-RU" sz="1800" dirty="0" err="1"/>
              <a:t>віці</a:t>
            </a:r>
            <a:r>
              <a:rPr lang="ru-RU" sz="1800" dirty="0"/>
              <a:t> 12-13 </a:t>
            </a:r>
            <a:r>
              <a:rPr lang="ru-RU" sz="1800" dirty="0" err="1"/>
              <a:t>років</a:t>
            </a:r>
            <a:r>
              <a:rPr lang="ru-RU" sz="1800" dirty="0"/>
              <a:t>, то у 67% у </a:t>
            </a:r>
            <a:r>
              <a:rPr lang="ru-RU" sz="1800" dirty="0" err="1"/>
              <a:t>тридцятирічному</a:t>
            </a:r>
            <a:r>
              <a:rPr lang="ru-RU" sz="1800" dirty="0"/>
              <a:t> </a:t>
            </a:r>
            <a:r>
              <a:rPr lang="ru-RU" sz="1800" dirty="0" err="1"/>
              <a:t>віці</a:t>
            </a:r>
            <a:r>
              <a:rPr lang="ru-RU" sz="1800" dirty="0"/>
              <a:t> </a:t>
            </a:r>
            <a:r>
              <a:rPr lang="ru-RU" sz="1800" dirty="0" err="1"/>
              <a:t>можна</a:t>
            </a:r>
            <a:r>
              <a:rPr lang="ru-RU" sz="1800" dirty="0"/>
              <a:t> </a:t>
            </a:r>
            <a:r>
              <a:rPr lang="ru-RU" sz="1800" dirty="0" err="1"/>
              <a:t>мати</a:t>
            </a:r>
            <a:r>
              <a:rPr lang="ru-RU" sz="1800" dirty="0"/>
              <a:t> </a:t>
            </a:r>
            <a:r>
              <a:rPr lang="ru-RU" sz="1800" dirty="0" err="1"/>
              <a:t>таке</a:t>
            </a:r>
            <a:r>
              <a:rPr lang="ru-RU" sz="1800" dirty="0"/>
              <a:t> </a:t>
            </a:r>
            <a:r>
              <a:rPr lang="ru-RU" sz="1800" dirty="0" err="1"/>
              <a:t>захворювання</a:t>
            </a:r>
            <a:r>
              <a:rPr lang="ru-RU" sz="1800" dirty="0"/>
              <a:t> як </a:t>
            </a:r>
            <a:r>
              <a:rPr lang="ru-RU" sz="1800" dirty="0" err="1"/>
              <a:t>емфізема</a:t>
            </a:r>
            <a:r>
              <a:rPr lang="ru-RU" sz="1800" dirty="0"/>
              <a:t> </a:t>
            </a:r>
            <a:r>
              <a:rPr lang="ru-RU" sz="1800" dirty="0" err="1"/>
              <a:t>легенів</a:t>
            </a:r>
            <a:r>
              <a:rPr lang="ru-RU" sz="1800" dirty="0"/>
              <a:t>. Тютюнопаління є причиною 90% </a:t>
            </a:r>
            <a:r>
              <a:rPr lang="ru-RU" sz="1800" dirty="0" err="1"/>
              <a:t>усіх</a:t>
            </a:r>
            <a:r>
              <a:rPr lang="ru-RU" sz="1800" dirty="0"/>
              <a:t> </a:t>
            </a:r>
            <a:r>
              <a:rPr lang="ru-RU" sz="1800" dirty="0" err="1"/>
              <a:t>випадків</a:t>
            </a:r>
            <a:r>
              <a:rPr lang="ru-RU" sz="1800" dirty="0"/>
              <a:t> </a:t>
            </a:r>
            <a:r>
              <a:rPr lang="ru-RU" sz="1800" dirty="0" err="1"/>
              <a:t>захворювань</a:t>
            </a:r>
            <a:r>
              <a:rPr lang="ru-RU" sz="1800" dirty="0"/>
              <a:t> на рак </a:t>
            </a:r>
            <a:r>
              <a:rPr lang="ru-RU" sz="1800" dirty="0" err="1"/>
              <a:t>легенів</a:t>
            </a:r>
            <a:r>
              <a:rPr lang="ru-RU" sz="1800" dirty="0"/>
              <a:t>.</a:t>
            </a:r>
            <a:endParaRPr lang="uk-UA" sz="1800" dirty="0"/>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464534"/>
            <a:ext cx="3733800" cy="2386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210967480"/>
      </p:ext>
    </p:extLst>
  </p:cSld>
  <p:clrMapOvr>
    <a:masterClrMapping/>
  </p:clrMapOvr>
  <mc:AlternateContent xmlns:mc="http://schemas.openxmlformats.org/markup-compatibility/2006">
    <mc:Choice xmlns:p14="http://schemas.microsoft.com/office/powerpoint/2010/main" Requires="p14">
      <p:transition spd="slow" p14:dur="1600" advTm="20657">
        <p:blinds dir="vert"/>
      </p:transition>
    </mc:Choice>
    <mc:Fallback>
      <p:transition spd="slow" advTm="2065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flipH="1">
            <a:off x="827584" y="1412776"/>
            <a:ext cx="333375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sz="quarter" idx="14"/>
          </p:nvPr>
        </p:nvSpPr>
        <p:spPr/>
        <p:txBody>
          <a:bodyPr>
            <a:normAutofit/>
          </a:bodyPr>
          <a:lstStyle/>
          <a:p>
            <a:pPr marL="0" indent="0" algn="ctr">
              <a:buNone/>
            </a:pPr>
            <a:r>
              <a:rPr lang="ru-RU" sz="1800" b="1" dirty="0"/>
              <a:t>3.</a:t>
            </a:r>
            <a:r>
              <a:rPr lang="ru-RU" sz="1800" dirty="0"/>
              <a:t> </a:t>
            </a:r>
            <a:r>
              <a:rPr lang="ru-RU" sz="1800" dirty="0" err="1"/>
              <a:t>Деякі</a:t>
            </a:r>
            <a:r>
              <a:rPr lang="ru-RU" sz="1800" dirty="0"/>
              <a:t> </a:t>
            </a:r>
            <a:r>
              <a:rPr lang="ru-RU" sz="1800" dirty="0" err="1"/>
              <a:t>інгредієнти</a:t>
            </a:r>
            <a:r>
              <a:rPr lang="ru-RU" sz="1800" dirty="0"/>
              <a:t> </a:t>
            </a:r>
            <a:r>
              <a:rPr lang="ru-RU" sz="1800" dirty="0" err="1"/>
              <a:t>тютюнового</a:t>
            </a:r>
            <a:r>
              <a:rPr lang="ru-RU" sz="1800" dirty="0"/>
              <a:t> </a:t>
            </a:r>
            <a:r>
              <a:rPr lang="ru-RU" sz="1800" dirty="0" err="1"/>
              <a:t>диму</a:t>
            </a:r>
            <a:r>
              <a:rPr lang="ru-RU" sz="1800" dirty="0"/>
              <a:t> </a:t>
            </a:r>
            <a:r>
              <a:rPr lang="ru-RU" sz="1800" dirty="0" err="1"/>
              <a:t>розчиняються</a:t>
            </a:r>
            <a:r>
              <a:rPr lang="ru-RU" sz="1800" dirty="0"/>
              <a:t> в </a:t>
            </a:r>
            <a:r>
              <a:rPr lang="ru-RU" sz="1800" dirty="0" err="1"/>
              <a:t>слині</a:t>
            </a:r>
            <a:r>
              <a:rPr lang="ru-RU" sz="1800" dirty="0"/>
              <a:t> і з нею </a:t>
            </a:r>
            <a:r>
              <a:rPr lang="ru-RU" sz="1800" dirty="0" err="1"/>
              <a:t>потрапляють</a:t>
            </a:r>
            <a:r>
              <a:rPr lang="ru-RU" sz="1800" dirty="0"/>
              <a:t> у </a:t>
            </a:r>
            <a:r>
              <a:rPr lang="ru-RU" sz="1800" dirty="0" err="1"/>
              <a:t>шлунок</a:t>
            </a:r>
            <a:r>
              <a:rPr lang="ru-RU" sz="1800" dirty="0"/>
              <a:t>, </a:t>
            </a:r>
            <a:r>
              <a:rPr lang="ru-RU" sz="1800" dirty="0" err="1"/>
              <a:t>цим</a:t>
            </a:r>
            <a:r>
              <a:rPr lang="ru-RU" sz="1800" dirty="0"/>
              <a:t> самим </a:t>
            </a:r>
            <a:r>
              <a:rPr lang="ru-RU" sz="1800" dirty="0" err="1"/>
              <a:t>викликаючи</a:t>
            </a:r>
            <a:r>
              <a:rPr lang="ru-RU" sz="1800" dirty="0"/>
              <a:t> </a:t>
            </a:r>
            <a:r>
              <a:rPr lang="ru-RU" sz="1800" dirty="0" err="1"/>
              <a:t>виразку</a:t>
            </a:r>
            <a:r>
              <a:rPr lang="ru-RU" sz="1800" dirty="0"/>
              <a:t> </a:t>
            </a:r>
            <a:r>
              <a:rPr lang="ru-RU" sz="1800" dirty="0" err="1"/>
              <a:t>шлунка</a:t>
            </a:r>
            <a:r>
              <a:rPr lang="ru-RU" sz="1800" dirty="0"/>
              <a:t> (у 10 </a:t>
            </a:r>
            <a:r>
              <a:rPr lang="ru-RU" sz="1800" dirty="0" err="1"/>
              <a:t>разів</a:t>
            </a:r>
            <a:r>
              <a:rPr lang="ru-RU" sz="1800" dirty="0"/>
              <a:t> </a:t>
            </a:r>
            <a:r>
              <a:rPr lang="ru-RU" sz="1800" dirty="0" err="1"/>
              <a:t>частіше</a:t>
            </a:r>
            <a:r>
              <a:rPr lang="ru-RU" sz="1800" dirty="0"/>
              <a:t>) </a:t>
            </a:r>
            <a:r>
              <a:rPr lang="ru-RU" sz="1800" dirty="0" err="1"/>
              <a:t>ніж</a:t>
            </a:r>
            <a:r>
              <a:rPr lang="ru-RU" sz="1800" dirty="0"/>
              <a:t> у тих </a:t>
            </a:r>
            <a:r>
              <a:rPr lang="ru-RU" sz="1800" dirty="0" err="1"/>
              <a:t>осіб</a:t>
            </a:r>
            <a:r>
              <a:rPr lang="ru-RU" sz="1800" dirty="0"/>
              <a:t>, </a:t>
            </a:r>
            <a:r>
              <a:rPr lang="ru-RU" sz="1800" dirty="0" err="1"/>
              <a:t>що</a:t>
            </a:r>
            <a:r>
              <a:rPr lang="ru-RU" sz="1800" dirty="0"/>
              <a:t> не </a:t>
            </a:r>
            <a:r>
              <a:rPr lang="ru-RU" sz="1800" dirty="0" err="1"/>
              <a:t>вживають</a:t>
            </a:r>
            <a:r>
              <a:rPr lang="ru-RU" sz="1800" dirty="0"/>
              <a:t> тютюну.</a:t>
            </a:r>
            <a:endParaRPr lang="uk-UA" sz="1800" dirty="0"/>
          </a:p>
        </p:txBody>
      </p:sp>
    </p:spTree>
    <p:custDataLst>
      <p:tags r:id="rId1"/>
    </p:custDataLst>
    <p:extLst>
      <p:ext uri="{BB962C8B-B14F-4D97-AF65-F5344CB8AC3E}">
        <p14:creationId xmlns:p14="http://schemas.microsoft.com/office/powerpoint/2010/main" val="4158762"/>
      </p:ext>
    </p:extLst>
  </p:cSld>
  <p:clrMapOvr>
    <a:masterClrMapping/>
  </p:clrMapOvr>
  <mc:AlternateContent xmlns:mc="http://schemas.openxmlformats.org/markup-compatibility/2006">
    <mc:Choice xmlns:p14="http://schemas.microsoft.com/office/powerpoint/2010/main" Requires="p14">
      <p:transition spd="slow" p14:dur="1600" advTm="15977">
        <p:blinds dir="vert"/>
      </p:transition>
    </mc:Choice>
    <mc:Fallback>
      <p:transition spd="slow" advTm="1597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lgn="ctr">
              <a:buNone/>
            </a:pPr>
            <a:r>
              <a:rPr lang="ru-RU" sz="1800" b="1" dirty="0"/>
              <a:t>4.</a:t>
            </a:r>
            <a:r>
              <a:rPr lang="ru-RU" sz="1800" dirty="0"/>
              <a:t> Особливо негативно </a:t>
            </a:r>
            <a:r>
              <a:rPr lang="ru-RU" sz="1800" dirty="0" err="1"/>
              <a:t>систематичне</a:t>
            </a:r>
            <a:r>
              <a:rPr lang="ru-RU" sz="1800" dirty="0"/>
              <a:t> </a:t>
            </a:r>
            <a:r>
              <a:rPr lang="ru-RU" sz="1800" dirty="0" err="1"/>
              <a:t>отруєння</a:t>
            </a:r>
            <a:r>
              <a:rPr lang="ru-RU" sz="1800" dirty="0"/>
              <a:t> </a:t>
            </a:r>
            <a:r>
              <a:rPr lang="ru-RU" sz="1800" dirty="0" err="1"/>
              <a:t>впливає</a:t>
            </a:r>
            <a:r>
              <a:rPr lang="ru-RU" sz="1800" dirty="0"/>
              <a:t> на </a:t>
            </a:r>
            <a:r>
              <a:rPr lang="ru-RU" sz="1800" dirty="0" err="1"/>
              <a:t>серцево-судинну</a:t>
            </a:r>
            <a:r>
              <a:rPr lang="ru-RU" sz="1800" dirty="0"/>
              <a:t> систему. У </a:t>
            </a:r>
            <a:r>
              <a:rPr lang="ru-RU" sz="1800" dirty="0" err="1"/>
              <a:t>всіх</a:t>
            </a:r>
            <a:r>
              <a:rPr lang="ru-RU" sz="1800" dirty="0"/>
              <a:t> </a:t>
            </a:r>
            <a:r>
              <a:rPr lang="ru-RU" sz="1800" dirty="0" err="1"/>
              <a:t>хто</a:t>
            </a:r>
            <a:r>
              <a:rPr lang="ru-RU" sz="1800" dirty="0"/>
              <a:t> палить частота </a:t>
            </a:r>
            <a:r>
              <a:rPr lang="ru-RU" sz="1800" dirty="0" err="1"/>
              <a:t>скорочень</a:t>
            </a:r>
            <a:r>
              <a:rPr lang="ru-RU" sz="1800" dirty="0"/>
              <a:t> </a:t>
            </a:r>
            <a:r>
              <a:rPr lang="ru-RU" sz="1800" dirty="0" err="1"/>
              <a:t>частіша</a:t>
            </a:r>
            <a:r>
              <a:rPr lang="ru-RU" sz="1800" dirty="0"/>
              <a:t> у 2-2,5 рази, таким чином </a:t>
            </a:r>
            <a:r>
              <a:rPr lang="ru-RU" sz="1800" dirty="0" err="1"/>
              <a:t>скорочується</a:t>
            </a:r>
            <a:r>
              <a:rPr lang="ru-RU" sz="1800" dirty="0"/>
              <a:t> час </a:t>
            </a:r>
            <a:r>
              <a:rPr lang="ru-RU" sz="1800" dirty="0" err="1"/>
              <a:t>відпочинку</a:t>
            </a:r>
            <a:r>
              <a:rPr lang="ru-RU" sz="1800" dirty="0"/>
              <a:t> для </a:t>
            </a:r>
            <a:r>
              <a:rPr lang="ru-RU" sz="1800" dirty="0" err="1"/>
              <a:t>серця</a:t>
            </a:r>
            <a:r>
              <a:rPr lang="ru-RU" sz="1800" dirty="0"/>
              <a:t> і </a:t>
            </a:r>
            <a:r>
              <a:rPr lang="ru-RU" sz="1800" dirty="0" err="1"/>
              <a:t>воно</a:t>
            </a:r>
            <a:r>
              <a:rPr lang="ru-RU" sz="1800" dirty="0"/>
              <a:t> </a:t>
            </a:r>
            <a:r>
              <a:rPr lang="ru-RU" sz="1800" dirty="0" err="1"/>
              <a:t>скоріш</a:t>
            </a:r>
            <a:r>
              <a:rPr lang="ru-RU" sz="1800" dirty="0"/>
              <a:t> </a:t>
            </a:r>
            <a:r>
              <a:rPr lang="ru-RU" sz="1800" dirty="0" err="1"/>
              <a:t>зношується</a:t>
            </a:r>
            <a:r>
              <a:rPr lang="ru-RU" sz="1800" dirty="0"/>
              <a:t>. У12-13 </a:t>
            </a:r>
            <a:r>
              <a:rPr lang="ru-RU" sz="1800" dirty="0" err="1"/>
              <a:t>разів</a:t>
            </a:r>
            <a:r>
              <a:rPr lang="ru-RU" sz="1800" dirty="0"/>
              <a:t> </a:t>
            </a:r>
            <a:r>
              <a:rPr lang="ru-RU" sz="1800" dirty="0" err="1"/>
              <a:t>частіше</a:t>
            </a:r>
            <a:r>
              <a:rPr lang="ru-RU" sz="1800" dirty="0"/>
              <a:t> </a:t>
            </a:r>
            <a:r>
              <a:rPr lang="ru-RU" sz="1800" dirty="0" err="1"/>
              <a:t>трапляються</a:t>
            </a:r>
            <a:r>
              <a:rPr lang="ru-RU" sz="1800" dirty="0"/>
              <a:t> </a:t>
            </a:r>
            <a:r>
              <a:rPr lang="ru-RU" sz="1800" dirty="0" err="1"/>
              <a:t>захворювання</a:t>
            </a:r>
            <a:r>
              <a:rPr lang="ru-RU" sz="1800" dirty="0"/>
              <a:t> </a:t>
            </a:r>
            <a:r>
              <a:rPr lang="ru-RU" sz="1800" dirty="0" err="1"/>
              <a:t>серця</a:t>
            </a:r>
            <a:r>
              <a:rPr lang="ru-RU" sz="1800" dirty="0"/>
              <a:t>: </a:t>
            </a:r>
            <a:r>
              <a:rPr lang="ru-RU" sz="1800" dirty="0" err="1"/>
              <a:t>серцева</a:t>
            </a:r>
            <a:r>
              <a:rPr lang="ru-RU" sz="1800" dirty="0"/>
              <a:t> </a:t>
            </a:r>
            <a:r>
              <a:rPr lang="ru-RU" sz="1800" dirty="0" err="1"/>
              <a:t>недостатність</a:t>
            </a:r>
            <a:r>
              <a:rPr lang="ru-RU" sz="1800" dirty="0"/>
              <a:t>, </a:t>
            </a:r>
            <a:r>
              <a:rPr lang="ru-RU" sz="1800" dirty="0" err="1"/>
              <a:t>інфаркт</a:t>
            </a:r>
            <a:r>
              <a:rPr lang="ru-RU" sz="1800" dirty="0"/>
              <a:t> </a:t>
            </a:r>
            <a:r>
              <a:rPr lang="ru-RU" sz="1800" dirty="0" err="1"/>
              <a:t>міокарду</a:t>
            </a:r>
            <a:r>
              <a:rPr lang="ru-RU" sz="1800" dirty="0"/>
              <a:t>, </a:t>
            </a:r>
            <a:r>
              <a:rPr lang="ru-RU" sz="1800" dirty="0" err="1"/>
              <a:t>стенокардія</a:t>
            </a:r>
            <a:r>
              <a:rPr lang="ru-RU" sz="1800" dirty="0"/>
              <a:t>, </a:t>
            </a:r>
            <a:r>
              <a:rPr lang="ru-RU" sz="1800" dirty="0" err="1"/>
              <a:t>звуження</a:t>
            </a:r>
            <a:r>
              <a:rPr lang="ru-RU" sz="1800" dirty="0"/>
              <a:t> </a:t>
            </a:r>
            <a:r>
              <a:rPr lang="ru-RU" sz="1800" dirty="0" err="1"/>
              <a:t>судин</a:t>
            </a:r>
            <a:r>
              <a:rPr lang="ru-RU" sz="1800" dirty="0"/>
              <a:t>. До 40% </a:t>
            </a:r>
            <a:r>
              <a:rPr lang="ru-RU" sz="1800" dirty="0" err="1"/>
              <a:t>усіх</a:t>
            </a:r>
            <a:r>
              <a:rPr lang="ru-RU" sz="1800" dirty="0"/>
              <a:t> </a:t>
            </a:r>
            <a:r>
              <a:rPr lang="ru-RU" sz="1800" dirty="0" err="1"/>
              <a:t>смертних</a:t>
            </a:r>
            <a:r>
              <a:rPr lang="ru-RU" sz="1800" dirty="0"/>
              <a:t> </a:t>
            </a:r>
            <a:r>
              <a:rPr lang="ru-RU" sz="1800" dirty="0" err="1"/>
              <a:t>випадків</a:t>
            </a:r>
            <a:r>
              <a:rPr lang="ru-RU" sz="1800" dirty="0"/>
              <a:t> </a:t>
            </a:r>
            <a:r>
              <a:rPr lang="ru-RU" sz="1800" dirty="0" err="1"/>
              <a:t>від</a:t>
            </a:r>
            <a:r>
              <a:rPr lang="ru-RU" sz="1800" dirty="0"/>
              <a:t> </a:t>
            </a:r>
            <a:r>
              <a:rPr lang="ru-RU" sz="1800" dirty="0" err="1"/>
              <a:t>ішемічної</a:t>
            </a:r>
            <a:r>
              <a:rPr lang="ru-RU" sz="1800" dirty="0"/>
              <a:t> </a:t>
            </a:r>
            <a:r>
              <a:rPr lang="ru-RU" sz="1800" dirty="0" err="1"/>
              <a:t>хвороби</a:t>
            </a:r>
            <a:r>
              <a:rPr lang="ru-RU" sz="1800" dirty="0"/>
              <a:t> </a:t>
            </a:r>
            <a:r>
              <a:rPr lang="ru-RU" sz="1800" dirty="0" err="1"/>
              <a:t>серця</a:t>
            </a:r>
            <a:r>
              <a:rPr lang="ru-RU" sz="1800" dirty="0"/>
              <a:t>, </a:t>
            </a:r>
            <a:r>
              <a:rPr lang="ru-RU" sz="1800" dirty="0" err="1"/>
              <a:t>інфаркту</a:t>
            </a:r>
            <a:r>
              <a:rPr lang="ru-RU" sz="1800" dirty="0"/>
              <a:t> та </a:t>
            </a:r>
            <a:r>
              <a:rPr lang="ru-RU" sz="1800" dirty="0" err="1"/>
              <a:t>інсульту</a:t>
            </a:r>
            <a:r>
              <a:rPr lang="ru-RU" sz="1800" dirty="0"/>
              <a:t> </a:t>
            </a:r>
            <a:r>
              <a:rPr lang="ru-RU" sz="1800" dirty="0" err="1"/>
              <a:t>пов'язані</a:t>
            </a:r>
            <a:r>
              <a:rPr lang="ru-RU" sz="1800" dirty="0"/>
              <a:t> з </a:t>
            </a:r>
            <a:r>
              <a:rPr lang="ru-RU" sz="1800" dirty="0" err="1"/>
              <a:t>палінням</a:t>
            </a:r>
            <a:r>
              <a:rPr lang="ru-RU" sz="1800" dirty="0"/>
              <a:t> сигарет.</a:t>
            </a:r>
            <a:endParaRPr lang="uk-UA" sz="1800" dirty="0"/>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flipH="1">
            <a:off x="4860032" y="1340768"/>
            <a:ext cx="3733800" cy="3882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541982047"/>
      </p:ext>
    </p:extLst>
  </p:cSld>
  <p:clrMapOvr>
    <a:masterClrMapping/>
  </p:clrMapOvr>
  <mc:AlternateContent xmlns:mc="http://schemas.openxmlformats.org/markup-compatibility/2006">
    <mc:Choice xmlns:p14="http://schemas.microsoft.com/office/powerpoint/2010/main" Requires="p14">
      <p:transition spd="slow" p14:dur="1600" advTm="21312">
        <p:blinds dir="vert"/>
      </p:transition>
    </mc:Choice>
    <mc:Fallback>
      <p:transition spd="slow" advTm="2131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1560" y="1916832"/>
            <a:ext cx="3733800" cy="279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sz="quarter" idx="14"/>
          </p:nvPr>
        </p:nvSpPr>
        <p:spPr>
          <a:xfrm>
            <a:off x="4800600" y="1844824"/>
            <a:ext cx="3733800" cy="3870176"/>
          </a:xfrm>
        </p:spPr>
        <p:txBody>
          <a:bodyPr/>
          <a:lstStyle/>
          <a:p>
            <a:pPr marL="0" indent="0" algn="ctr">
              <a:buNone/>
            </a:pPr>
            <a:r>
              <a:rPr lang="ru-RU" sz="1800" b="1" dirty="0"/>
              <a:t>5.</a:t>
            </a:r>
            <a:r>
              <a:rPr lang="ru-RU" sz="1800" dirty="0"/>
              <a:t> </a:t>
            </a:r>
            <a:r>
              <a:rPr lang="ru-RU" sz="1800" dirty="0" err="1"/>
              <a:t>Паління</a:t>
            </a:r>
            <a:r>
              <a:rPr lang="ru-RU" sz="1800" dirty="0"/>
              <a:t> </a:t>
            </a:r>
            <a:r>
              <a:rPr lang="ru-RU" sz="1800" dirty="0" err="1"/>
              <a:t>призводить</a:t>
            </a:r>
            <a:r>
              <a:rPr lang="ru-RU" sz="1800" dirty="0"/>
              <a:t> до </a:t>
            </a:r>
            <a:r>
              <a:rPr lang="ru-RU" sz="1800" dirty="0" err="1"/>
              <a:t>руйнування</a:t>
            </a:r>
            <a:r>
              <a:rPr lang="ru-RU" sz="1800" dirty="0"/>
              <a:t> головного структурного </a:t>
            </a:r>
            <a:r>
              <a:rPr lang="ru-RU" sz="1800" dirty="0" err="1"/>
              <a:t>елементу</a:t>
            </a:r>
            <a:r>
              <a:rPr lang="ru-RU" sz="1800" dirty="0"/>
              <a:t> </a:t>
            </a:r>
            <a:r>
              <a:rPr lang="ru-RU" sz="1800" dirty="0" err="1"/>
              <a:t>шкіри</a:t>
            </a:r>
            <a:r>
              <a:rPr lang="ru-RU" sz="1800" dirty="0"/>
              <a:t> – </a:t>
            </a:r>
            <a:r>
              <a:rPr lang="ru-RU" sz="1800" dirty="0" err="1"/>
              <a:t>колагену</a:t>
            </a:r>
            <a:r>
              <a:rPr lang="ru-RU" sz="1800" dirty="0"/>
              <a:t>. </a:t>
            </a:r>
            <a:r>
              <a:rPr lang="ru-RU" sz="1800" dirty="0" err="1"/>
              <a:t>Втрачає</a:t>
            </a:r>
            <a:r>
              <a:rPr lang="ru-RU" sz="1800" dirty="0"/>
              <a:t> свою </a:t>
            </a:r>
            <a:r>
              <a:rPr lang="ru-RU" sz="1800" dirty="0" err="1"/>
              <a:t>еластичність</a:t>
            </a:r>
            <a:r>
              <a:rPr lang="ru-RU" sz="1800" dirty="0"/>
              <a:t> </a:t>
            </a:r>
            <a:r>
              <a:rPr lang="ru-RU" sz="1800" dirty="0" err="1"/>
              <a:t>шкіра</a:t>
            </a:r>
            <a:r>
              <a:rPr lang="ru-RU" sz="1800" dirty="0"/>
              <a:t> та </a:t>
            </a:r>
            <a:r>
              <a:rPr lang="ru-RU" sz="1800" dirty="0" err="1"/>
              <a:t>слизові</a:t>
            </a:r>
            <a:r>
              <a:rPr lang="ru-RU" sz="1800" dirty="0"/>
              <a:t> </a:t>
            </a:r>
            <a:r>
              <a:rPr lang="ru-RU" sz="1800" dirty="0" err="1"/>
              <a:t>оболонки</a:t>
            </a:r>
            <a:r>
              <a:rPr lang="ru-RU" sz="1800" dirty="0"/>
              <a:t>. </a:t>
            </a:r>
            <a:r>
              <a:rPr lang="ru-RU" sz="1800" dirty="0" err="1"/>
              <a:t>З'являються</a:t>
            </a:r>
            <a:r>
              <a:rPr lang="ru-RU" sz="1800" dirty="0"/>
              <a:t> </a:t>
            </a:r>
            <a:r>
              <a:rPr lang="ru-RU" sz="1800" dirty="0" err="1"/>
              <a:t>зморшки</a:t>
            </a:r>
            <a:r>
              <a:rPr lang="ru-RU" sz="1800" dirty="0"/>
              <a:t> лице </a:t>
            </a:r>
            <a:r>
              <a:rPr lang="ru-RU" sz="1800" dirty="0" err="1"/>
              <a:t>набуває</a:t>
            </a:r>
            <a:r>
              <a:rPr lang="ru-RU" sz="1800" dirty="0"/>
              <a:t> </a:t>
            </a:r>
            <a:r>
              <a:rPr lang="ru-RU" sz="1800" dirty="0" err="1"/>
              <a:t>вигляду</a:t>
            </a:r>
            <a:r>
              <a:rPr lang="ru-RU" sz="1800" dirty="0"/>
              <a:t> </a:t>
            </a:r>
            <a:r>
              <a:rPr lang="ru-RU" sz="1800" dirty="0" err="1"/>
              <a:t>вижатого</a:t>
            </a:r>
            <a:r>
              <a:rPr lang="ru-RU" sz="1800" dirty="0"/>
              <a:t> лимону, голос </a:t>
            </a:r>
            <a:r>
              <a:rPr lang="ru-RU" sz="1800" dirty="0" err="1"/>
              <a:t>стає</a:t>
            </a:r>
            <a:r>
              <a:rPr lang="ru-RU" sz="1800" dirty="0"/>
              <a:t> </a:t>
            </a:r>
            <a:r>
              <a:rPr lang="ru-RU" sz="1800" dirty="0" err="1"/>
              <a:t>низьким</a:t>
            </a:r>
            <a:r>
              <a:rPr lang="ru-RU" sz="1800" dirty="0"/>
              <a:t> та </a:t>
            </a:r>
            <a:r>
              <a:rPr lang="ru-RU" sz="1800" dirty="0" err="1"/>
              <a:t>хриплим</a:t>
            </a:r>
            <a:r>
              <a:rPr lang="ru-RU" dirty="0"/>
              <a:t>.</a:t>
            </a:r>
            <a:endParaRPr lang="uk-UA" dirty="0"/>
          </a:p>
        </p:txBody>
      </p:sp>
    </p:spTree>
    <p:custDataLst>
      <p:tags r:id="rId1"/>
    </p:custDataLst>
    <p:extLst>
      <p:ext uri="{BB962C8B-B14F-4D97-AF65-F5344CB8AC3E}">
        <p14:creationId xmlns:p14="http://schemas.microsoft.com/office/powerpoint/2010/main" val="3201539096"/>
      </p:ext>
    </p:extLst>
  </p:cSld>
  <p:clrMapOvr>
    <a:masterClrMapping/>
  </p:clrMapOvr>
  <mc:AlternateContent xmlns:mc="http://schemas.openxmlformats.org/markup-compatibility/2006">
    <mc:Choice xmlns:p14="http://schemas.microsoft.com/office/powerpoint/2010/main" Requires="p14">
      <p:transition spd="slow" p14:dur="1600" advTm="15986">
        <p:blinds dir="vert"/>
      </p:transition>
    </mc:Choice>
    <mc:Fallback>
      <p:transition spd="slow" advTm="15986">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691680" y="863492"/>
            <a:ext cx="5976664" cy="4267200"/>
          </a:xfrm>
        </p:spPr>
        <p:txBody>
          <a:bodyPr>
            <a:normAutofit/>
          </a:bodyPr>
          <a:lstStyle/>
          <a:p>
            <a:pPr marL="0" indent="0" algn="ctr">
              <a:buNone/>
            </a:pPr>
            <a:r>
              <a:rPr lang="ru-RU" sz="1800" dirty="0"/>
              <a:t>Негативно </a:t>
            </a:r>
            <a:r>
              <a:rPr lang="ru-RU" sz="1800" dirty="0" err="1"/>
              <a:t>впливає</a:t>
            </a:r>
            <a:r>
              <a:rPr lang="ru-RU" sz="1800" dirty="0"/>
              <a:t> </a:t>
            </a:r>
            <a:r>
              <a:rPr lang="ru-RU" sz="1800" dirty="0" err="1"/>
              <a:t>пасивне</a:t>
            </a:r>
            <a:r>
              <a:rPr lang="ru-RU" sz="1800" dirty="0"/>
              <a:t> тютюнопаління на </a:t>
            </a:r>
            <a:r>
              <a:rPr lang="ru-RU" sz="1800" dirty="0" err="1"/>
              <a:t>здоров’я</a:t>
            </a:r>
            <a:r>
              <a:rPr lang="ru-RU" sz="1800" dirty="0"/>
              <a:t> </a:t>
            </a:r>
            <a:r>
              <a:rPr lang="ru-RU" sz="1800" dirty="0" err="1"/>
              <a:t>оточуючих</a:t>
            </a:r>
            <a:r>
              <a:rPr lang="ru-RU" sz="1800" dirty="0"/>
              <a:t>. В </a:t>
            </a:r>
            <a:r>
              <a:rPr lang="ru-RU" sz="1800" dirty="0" err="1"/>
              <a:t>приміщенні</a:t>
            </a:r>
            <a:r>
              <a:rPr lang="ru-RU" sz="1800" dirty="0"/>
              <a:t> з </a:t>
            </a:r>
            <a:r>
              <a:rPr lang="ru-RU" sz="1800" dirty="0" err="1"/>
              <a:t>курцем</a:t>
            </a:r>
            <a:r>
              <a:rPr lang="ru-RU" sz="1800" dirty="0"/>
              <a:t> </a:t>
            </a:r>
            <a:r>
              <a:rPr lang="ru-RU" sz="1800" dirty="0" err="1"/>
              <a:t>протягом</a:t>
            </a:r>
            <a:r>
              <a:rPr lang="ru-RU" sz="1800" dirty="0"/>
              <a:t> </a:t>
            </a:r>
            <a:r>
              <a:rPr lang="ru-RU" sz="1800" dirty="0" err="1"/>
              <a:t>лише</a:t>
            </a:r>
            <a:r>
              <a:rPr lang="ru-RU" sz="1800" dirty="0"/>
              <a:t> 1 </a:t>
            </a:r>
            <a:r>
              <a:rPr lang="ru-RU" sz="1800" dirty="0" err="1"/>
              <a:t>години</a:t>
            </a:r>
            <a:r>
              <a:rPr lang="ru-RU" sz="1800" dirty="0"/>
              <a:t> </a:t>
            </a:r>
            <a:r>
              <a:rPr lang="ru-RU" sz="1800" dirty="0" err="1"/>
              <a:t>людина</a:t>
            </a:r>
            <a:r>
              <a:rPr lang="ru-RU" sz="1800" dirty="0"/>
              <a:t>, яка не палить, кожного разу </a:t>
            </a:r>
            <a:r>
              <a:rPr lang="ru-RU" sz="1800" dirty="0" err="1"/>
              <a:t>спалює</a:t>
            </a:r>
            <a:r>
              <a:rPr lang="ru-RU" sz="1800" dirty="0"/>
              <a:t> по </a:t>
            </a:r>
            <a:r>
              <a:rPr lang="ru-RU" sz="1800" dirty="0" err="1"/>
              <a:t>половині</a:t>
            </a:r>
            <a:r>
              <a:rPr lang="ru-RU" sz="1800" dirty="0"/>
              <a:t> </a:t>
            </a:r>
            <a:r>
              <a:rPr lang="ru-RU" sz="1800" dirty="0" err="1"/>
              <a:t>сигарети</a:t>
            </a:r>
            <a:r>
              <a:rPr lang="ru-RU" sz="1800" dirty="0"/>
              <a:t>. </a:t>
            </a:r>
            <a:r>
              <a:rPr lang="ru-RU" sz="1800" dirty="0" err="1"/>
              <a:t>Тютюновий</a:t>
            </a:r>
            <a:r>
              <a:rPr lang="ru-RU" sz="1800" dirty="0"/>
              <a:t> </a:t>
            </a:r>
            <a:r>
              <a:rPr lang="ru-RU" sz="1800" dirty="0" err="1"/>
              <a:t>дим</a:t>
            </a:r>
            <a:r>
              <a:rPr lang="ru-RU" sz="1800" dirty="0"/>
              <a:t> у таких </a:t>
            </a:r>
            <a:r>
              <a:rPr lang="ru-RU" sz="1800" dirty="0" err="1"/>
              <a:t>випадках</a:t>
            </a:r>
            <a:r>
              <a:rPr lang="ru-RU" sz="1800" dirty="0"/>
              <a:t> </a:t>
            </a:r>
            <a:r>
              <a:rPr lang="ru-RU" sz="1800" dirty="0" err="1"/>
              <a:t>спричиняє</a:t>
            </a:r>
            <a:r>
              <a:rPr lang="ru-RU" sz="1800" dirty="0"/>
              <a:t> </a:t>
            </a:r>
            <a:r>
              <a:rPr lang="ru-RU" sz="1800" dirty="0" err="1"/>
              <a:t>головний</a:t>
            </a:r>
            <a:r>
              <a:rPr lang="ru-RU" sz="1800" dirty="0"/>
              <a:t> </a:t>
            </a:r>
            <a:r>
              <a:rPr lang="ru-RU" sz="1800" dirty="0" err="1"/>
              <a:t>біль</a:t>
            </a:r>
            <a:r>
              <a:rPr lang="ru-RU" sz="1800" dirty="0"/>
              <a:t>, </a:t>
            </a:r>
            <a:r>
              <a:rPr lang="ru-RU" sz="1800" dirty="0" err="1"/>
              <a:t>нездужання</a:t>
            </a:r>
            <a:r>
              <a:rPr lang="ru-RU" sz="1800" dirty="0"/>
              <a:t>, </a:t>
            </a:r>
            <a:r>
              <a:rPr lang="ru-RU" sz="1800" dirty="0" err="1"/>
              <a:t>зниження</a:t>
            </a:r>
            <a:r>
              <a:rPr lang="ru-RU" sz="1800" dirty="0"/>
              <a:t> </a:t>
            </a:r>
            <a:r>
              <a:rPr lang="ru-RU" sz="1800" dirty="0" err="1"/>
              <a:t>працездатності</a:t>
            </a:r>
            <a:r>
              <a:rPr lang="ru-RU" sz="1800" dirty="0"/>
              <a:t>, </a:t>
            </a:r>
            <a:r>
              <a:rPr lang="ru-RU" sz="1800" dirty="0" err="1"/>
              <a:t>швидку</a:t>
            </a:r>
            <a:r>
              <a:rPr lang="ru-RU" sz="1800" dirty="0"/>
              <a:t> </a:t>
            </a:r>
            <a:r>
              <a:rPr lang="ru-RU" sz="1800" dirty="0" err="1"/>
              <a:t>втому</a:t>
            </a:r>
            <a:r>
              <a:rPr lang="ru-RU" sz="1800" dirty="0"/>
              <a:t>, </a:t>
            </a:r>
            <a:r>
              <a:rPr lang="ru-RU" sz="1800" dirty="0" err="1"/>
              <a:t>загострення</a:t>
            </a:r>
            <a:r>
              <a:rPr lang="ru-RU" sz="1800" dirty="0"/>
              <a:t> </a:t>
            </a:r>
            <a:r>
              <a:rPr lang="ru-RU" sz="1800" dirty="0" err="1"/>
              <a:t>верхніх</a:t>
            </a:r>
            <a:r>
              <a:rPr lang="ru-RU" sz="1800" dirty="0"/>
              <a:t> </a:t>
            </a:r>
            <a:r>
              <a:rPr lang="ru-RU" sz="1800" dirty="0" err="1"/>
              <a:t>дихальних</a:t>
            </a:r>
            <a:r>
              <a:rPr lang="ru-RU" sz="1800" dirty="0"/>
              <a:t> </a:t>
            </a:r>
            <a:r>
              <a:rPr lang="ru-RU" sz="1800" dirty="0" err="1"/>
              <a:t>шляхів</a:t>
            </a:r>
            <a:r>
              <a:rPr lang="ru-RU" sz="1800" dirty="0"/>
              <a:t>. Особливо </a:t>
            </a:r>
            <a:r>
              <a:rPr lang="ru-RU" sz="1800" dirty="0" err="1"/>
              <a:t>небезпечне</a:t>
            </a:r>
            <a:r>
              <a:rPr lang="ru-RU" sz="1800" dirty="0"/>
              <a:t> </a:t>
            </a:r>
            <a:r>
              <a:rPr lang="ru-RU" sz="1800" dirty="0" err="1"/>
              <a:t>пасивне</a:t>
            </a:r>
            <a:r>
              <a:rPr lang="ru-RU" sz="1800" dirty="0"/>
              <a:t> </a:t>
            </a:r>
            <a:r>
              <a:rPr lang="ru-RU" sz="1800" dirty="0" err="1"/>
              <a:t>паління</a:t>
            </a:r>
            <a:r>
              <a:rPr lang="ru-RU" sz="1800" dirty="0"/>
              <a:t> для </a:t>
            </a:r>
            <a:r>
              <a:rPr lang="ru-RU" sz="1800" dirty="0" err="1"/>
              <a:t>дітей</a:t>
            </a:r>
            <a:r>
              <a:rPr lang="ru-RU" sz="1800" dirty="0"/>
              <a:t>.</a:t>
            </a:r>
            <a:endParaRPr lang="uk-UA" sz="1800" dirty="0"/>
          </a:p>
        </p:txBody>
      </p:sp>
      <p:pic>
        <p:nvPicPr>
          <p:cNvPr id="4098" name="Picture 2" descr="C:\Users\Валентин\Pictures\1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501008"/>
            <a:ext cx="3193697" cy="2395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3835150"/>
      </p:ext>
    </p:extLst>
  </p:cSld>
  <p:clrMapOvr>
    <a:masterClrMapping/>
  </p:clrMapOvr>
  <mc:AlternateContent xmlns:mc="http://schemas.openxmlformats.org/markup-compatibility/2006">
    <mc:Choice xmlns:p14="http://schemas.microsoft.com/office/powerpoint/2010/main" Requires="p14">
      <p:transition spd="slow" p14:dur="1600" advTm="22969">
        <p:blinds dir="vert"/>
      </p:transition>
    </mc:Choice>
    <mc:Fallback>
      <p:transition spd="slow" advTm="2296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84784"/>
            <a:ext cx="7924800" cy="1143000"/>
          </a:xfrm>
        </p:spPr>
        <p:txBody>
          <a:bodyPr/>
          <a:lstStyle/>
          <a:p>
            <a:pPr algn="ctr"/>
            <a:r>
              <a:rPr lang="uk-UA" dirty="0"/>
              <a:t>Вплив тютюнопаління на якість життя</a:t>
            </a:r>
          </a:p>
        </p:txBody>
      </p:sp>
      <p:pic>
        <p:nvPicPr>
          <p:cNvPr id="5122" name="Picture 2" descr="C:\Users\Валентин\Pictures\yak-postaviti-simvol-galochka-v-word_10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12976"/>
            <a:ext cx="2880320" cy="1975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3464716576"/>
      </p:ext>
    </p:extLst>
  </p:cSld>
  <p:clrMapOvr>
    <a:masterClrMapping/>
  </p:clrMapOvr>
  <mc:AlternateContent xmlns:mc="http://schemas.openxmlformats.org/markup-compatibility/2006">
    <mc:Choice xmlns:p14="http://schemas.microsoft.com/office/powerpoint/2010/main" Requires="p14">
      <p:transition spd="slow" p14:dur="1600" advTm="4895">
        <p:blinds dir="vert"/>
      </p:transition>
    </mc:Choice>
    <mc:Fallback>
      <p:transition spd="slow" advTm="489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403648" y="1196752"/>
            <a:ext cx="6120680" cy="4546848"/>
          </a:xfrm>
        </p:spPr>
        <p:txBody>
          <a:bodyPr/>
          <a:lstStyle/>
          <a:p>
            <a:pPr>
              <a:buFont typeface="Wingdings" pitchFamily="2" charset="2"/>
              <a:buChar char="ü"/>
            </a:pPr>
            <a:r>
              <a:rPr lang="ru-RU" sz="1800" dirty="0" err="1"/>
              <a:t>діти</a:t>
            </a:r>
            <a:r>
              <a:rPr lang="ru-RU" sz="1800" dirty="0"/>
              <a:t>, </a:t>
            </a:r>
            <a:r>
              <a:rPr lang="ru-RU" sz="1800" dirty="0" err="1"/>
              <a:t>які</a:t>
            </a:r>
            <a:r>
              <a:rPr lang="ru-RU" sz="1800" dirty="0"/>
              <a:t> </a:t>
            </a:r>
            <a:r>
              <a:rPr lang="ru-RU" sz="1800" dirty="0" err="1"/>
              <a:t>починають</a:t>
            </a:r>
            <a:r>
              <a:rPr lang="ru-RU" sz="1800" dirty="0"/>
              <a:t> </a:t>
            </a:r>
            <a:r>
              <a:rPr lang="ru-RU" sz="1800" dirty="0" err="1"/>
              <a:t>курити</a:t>
            </a:r>
            <a:r>
              <a:rPr lang="ru-RU" sz="1800" dirty="0"/>
              <a:t> з 8-10 </a:t>
            </a:r>
            <a:r>
              <a:rPr lang="ru-RU" sz="1800" dirty="0" err="1"/>
              <a:t>річного</a:t>
            </a:r>
            <a:r>
              <a:rPr lang="ru-RU" sz="1800" dirty="0"/>
              <a:t> </a:t>
            </a:r>
            <a:r>
              <a:rPr lang="ru-RU" sz="1800" dirty="0" err="1"/>
              <a:t>віку</a:t>
            </a:r>
            <a:r>
              <a:rPr lang="ru-RU" sz="1800" dirty="0"/>
              <a:t>, не </a:t>
            </a:r>
            <a:r>
              <a:rPr lang="ru-RU" sz="1800" dirty="0" err="1"/>
              <a:t>доживуть</a:t>
            </a:r>
            <a:r>
              <a:rPr lang="ru-RU" sz="1800" dirty="0"/>
              <a:t> до </a:t>
            </a:r>
            <a:r>
              <a:rPr lang="ru-RU" sz="1800" dirty="0" err="1"/>
              <a:t>межі</a:t>
            </a:r>
            <a:r>
              <a:rPr lang="ru-RU" sz="1800" dirty="0"/>
              <a:t> </a:t>
            </a:r>
            <a:r>
              <a:rPr lang="ru-RU" sz="1800" dirty="0" err="1"/>
              <a:t>середньої</a:t>
            </a:r>
            <a:r>
              <a:rPr lang="ru-RU" sz="1800" dirty="0"/>
              <a:t> </a:t>
            </a:r>
            <a:r>
              <a:rPr lang="ru-RU" sz="1800" dirty="0" err="1"/>
              <a:t>тривалості</a:t>
            </a:r>
            <a:r>
              <a:rPr lang="ru-RU" sz="1800" dirty="0"/>
              <a:t> </a:t>
            </a:r>
            <a:r>
              <a:rPr lang="ru-RU" sz="1800" dirty="0" err="1"/>
              <a:t>життя</a:t>
            </a:r>
            <a:r>
              <a:rPr lang="ru-RU" sz="1800" dirty="0"/>
              <a:t> в </a:t>
            </a:r>
            <a:r>
              <a:rPr lang="ru-RU" sz="1800" dirty="0" err="1"/>
              <a:t>середньому</a:t>
            </a:r>
            <a:r>
              <a:rPr lang="ru-RU" sz="1800" dirty="0"/>
              <a:t> на 6-8 </a:t>
            </a:r>
            <a:r>
              <a:rPr lang="ru-RU" sz="1800" dirty="0" err="1"/>
              <a:t>років</a:t>
            </a:r>
            <a:r>
              <a:rPr lang="ru-RU" sz="1800" dirty="0" smtClean="0"/>
              <a:t>;</a:t>
            </a:r>
          </a:p>
          <a:p>
            <a:pPr>
              <a:buFont typeface="Wingdings" pitchFamily="2" charset="2"/>
              <a:buChar char="ü"/>
            </a:pPr>
            <a:endParaRPr lang="ru-RU" sz="1800" dirty="0"/>
          </a:p>
          <a:p>
            <a:pPr>
              <a:buFont typeface="Wingdings" pitchFamily="2" charset="2"/>
              <a:buChar char="ü"/>
            </a:pPr>
            <a:r>
              <a:rPr lang="ru-RU" sz="1800" dirty="0"/>
              <a:t>35-річна </a:t>
            </a:r>
            <a:r>
              <a:rPr lang="ru-RU" sz="1800" dirty="0" err="1"/>
              <a:t>жінка</a:t>
            </a:r>
            <a:r>
              <a:rPr lang="ru-RU" sz="1800" dirty="0"/>
              <a:t>, </a:t>
            </a:r>
            <a:r>
              <a:rPr lang="ru-RU" sz="1800" dirty="0" err="1"/>
              <a:t>що</a:t>
            </a:r>
            <a:r>
              <a:rPr lang="ru-RU" sz="1800" dirty="0"/>
              <a:t> палить, </a:t>
            </a:r>
            <a:r>
              <a:rPr lang="ru-RU" sz="1800" dirty="0" err="1"/>
              <a:t>проживе</a:t>
            </a:r>
            <a:r>
              <a:rPr lang="ru-RU" sz="1800" dirty="0"/>
              <a:t> на 5 </a:t>
            </a:r>
            <a:r>
              <a:rPr lang="ru-RU" sz="1800" dirty="0" err="1"/>
              <a:t>років</a:t>
            </a:r>
            <a:r>
              <a:rPr lang="ru-RU" sz="1800" dirty="0"/>
              <a:t> </a:t>
            </a:r>
            <a:r>
              <a:rPr lang="ru-RU" sz="1800" dirty="0" err="1"/>
              <a:t>менше</a:t>
            </a:r>
            <a:r>
              <a:rPr lang="ru-RU" sz="1800" dirty="0"/>
              <a:t> за ту, яка не </a:t>
            </a:r>
            <a:r>
              <a:rPr lang="ru-RU" sz="1800" dirty="0" err="1"/>
              <a:t>має</a:t>
            </a:r>
            <a:r>
              <a:rPr lang="ru-RU" sz="1800" dirty="0"/>
              <a:t> </a:t>
            </a:r>
            <a:r>
              <a:rPr lang="ru-RU" sz="1800" dirty="0" err="1"/>
              <a:t>такої</a:t>
            </a:r>
            <a:r>
              <a:rPr lang="ru-RU" sz="1800" dirty="0"/>
              <a:t> </a:t>
            </a:r>
            <a:r>
              <a:rPr lang="ru-RU" sz="1800" dirty="0" err="1"/>
              <a:t>звички</a:t>
            </a:r>
            <a:r>
              <a:rPr lang="ru-RU" sz="1800" dirty="0" smtClean="0"/>
              <a:t>;</a:t>
            </a:r>
          </a:p>
          <a:p>
            <a:pPr>
              <a:buFont typeface="Wingdings" pitchFamily="2" charset="2"/>
              <a:buChar char="ü"/>
            </a:pPr>
            <a:endParaRPr lang="ru-RU" sz="1800" dirty="0"/>
          </a:p>
          <a:p>
            <a:pPr>
              <a:buFont typeface="Wingdings" pitchFamily="2" charset="2"/>
              <a:buChar char="ü"/>
            </a:pPr>
            <a:r>
              <a:rPr lang="ru-RU" sz="1800" dirty="0"/>
              <a:t>35-річний </a:t>
            </a:r>
            <a:r>
              <a:rPr lang="ru-RU" sz="1800" dirty="0" err="1"/>
              <a:t>курець</a:t>
            </a:r>
            <a:r>
              <a:rPr lang="ru-RU" sz="1800" dirty="0"/>
              <a:t> </a:t>
            </a:r>
            <a:r>
              <a:rPr lang="ru-RU" sz="1800" dirty="0" err="1"/>
              <a:t>проживе</a:t>
            </a:r>
            <a:r>
              <a:rPr lang="ru-RU" sz="1800" dirty="0"/>
              <a:t> на 7 </a:t>
            </a:r>
            <a:r>
              <a:rPr lang="ru-RU" sz="1800" dirty="0" err="1"/>
              <a:t>років</a:t>
            </a:r>
            <a:r>
              <a:rPr lang="ru-RU" sz="1800" dirty="0"/>
              <a:t> </a:t>
            </a:r>
            <a:r>
              <a:rPr lang="ru-RU" sz="1800" dirty="0" err="1"/>
              <a:t>менше</a:t>
            </a:r>
            <a:r>
              <a:rPr lang="ru-RU" sz="1800" dirty="0"/>
              <a:t>, </a:t>
            </a:r>
            <a:r>
              <a:rPr lang="ru-RU" sz="1800" dirty="0" err="1"/>
              <a:t>ніж</a:t>
            </a:r>
            <a:r>
              <a:rPr lang="ru-RU" sz="1800" dirty="0"/>
              <a:t> </a:t>
            </a:r>
            <a:r>
              <a:rPr lang="ru-RU" sz="1800" dirty="0" err="1"/>
              <a:t>чоловік</a:t>
            </a:r>
            <a:r>
              <a:rPr lang="ru-RU" sz="1800" dirty="0"/>
              <a:t>, </a:t>
            </a:r>
            <a:r>
              <a:rPr lang="ru-RU" sz="1800" dirty="0" err="1"/>
              <a:t>який</a:t>
            </a:r>
            <a:r>
              <a:rPr lang="ru-RU" sz="1800" dirty="0"/>
              <a:t> не палить.</a:t>
            </a:r>
          </a:p>
          <a:p>
            <a:pPr marL="0" indent="0">
              <a:buNone/>
            </a:pPr>
            <a:endParaRPr lang="uk-UA" dirty="0"/>
          </a:p>
        </p:txBody>
      </p:sp>
    </p:spTree>
    <p:custDataLst>
      <p:tags r:id="rId1"/>
    </p:custDataLst>
    <p:extLst>
      <p:ext uri="{BB962C8B-B14F-4D97-AF65-F5344CB8AC3E}">
        <p14:creationId xmlns:p14="http://schemas.microsoft.com/office/powerpoint/2010/main" val="3185529456"/>
      </p:ext>
    </p:extLst>
  </p:cSld>
  <p:clrMapOvr>
    <a:masterClrMapping/>
  </p:clrMapOvr>
  <mc:AlternateContent xmlns:mc="http://schemas.openxmlformats.org/markup-compatibility/2006">
    <mc:Choice xmlns:p14="http://schemas.microsoft.com/office/powerpoint/2010/main" Requires="p14">
      <p:transition spd="slow" p14:dur="1600" advTm="21208">
        <p:blinds dir="vert"/>
      </p:transition>
    </mc:Choice>
    <mc:Fallback>
      <p:transition spd="slow" advTm="2120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59632" y="1556792"/>
            <a:ext cx="6588224" cy="3764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p:txBody>
          <a:bodyPr/>
          <a:lstStyle/>
          <a:p>
            <a:pPr algn="ctr"/>
            <a:r>
              <a:rPr lang="uk-UA" dirty="0" smtClean="0"/>
              <a:t>Стадії нікотинової залежності</a:t>
            </a:r>
            <a:endParaRPr lang="uk-UA" dirty="0"/>
          </a:p>
        </p:txBody>
      </p:sp>
    </p:spTree>
    <p:custDataLst>
      <p:tags r:id="rId1"/>
    </p:custDataLst>
    <p:extLst>
      <p:ext uri="{BB962C8B-B14F-4D97-AF65-F5344CB8AC3E}">
        <p14:creationId xmlns:p14="http://schemas.microsoft.com/office/powerpoint/2010/main" val="274284072"/>
      </p:ext>
    </p:extLst>
  </p:cSld>
  <p:clrMapOvr>
    <a:masterClrMapping/>
  </p:clrMapOvr>
  <mc:AlternateContent xmlns:mc="http://schemas.openxmlformats.org/markup-compatibility/2006">
    <mc:Choice xmlns:p14="http://schemas.microsoft.com/office/powerpoint/2010/main" Requires="p14">
      <p:transition spd="slow" p14:dur="1600" advTm="5360">
        <p:blinds dir="vert"/>
      </p:transition>
    </mc:Choice>
    <mc:Fallback>
      <p:transition spd="slow" advTm="536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Історія тютюнопаління</a:t>
            </a:r>
            <a:endParaRPr lang="uk-UA" dirty="0"/>
          </a:p>
        </p:txBody>
      </p:sp>
      <p:pic>
        <p:nvPicPr>
          <p:cNvPr id="4" name="Объект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123728" y="1628800"/>
            <a:ext cx="4968552" cy="424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315044973"/>
      </p:ext>
    </p:extLst>
  </p:cSld>
  <p:clrMapOvr>
    <a:masterClrMapping/>
  </p:clrMapOvr>
  <mc:AlternateContent xmlns:mc="http://schemas.openxmlformats.org/markup-compatibility/2006">
    <mc:Choice xmlns:p14="http://schemas.microsoft.com/office/powerpoint/2010/main" Requires="p14">
      <p:transition spd="slow" p14:dur="1600" advTm="3509">
        <p:blinds dir="vert"/>
      </p:transition>
    </mc:Choice>
    <mc:Fallback>
      <p:transition spd="slow" advTm="350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908720"/>
            <a:ext cx="7924800" cy="4806280"/>
          </a:xfrm>
        </p:spPr>
        <p:txBody>
          <a:bodyPr/>
          <a:lstStyle/>
          <a:p>
            <a:pPr marL="0" indent="0" algn="ctr">
              <a:buNone/>
            </a:pPr>
            <a:r>
              <a:rPr lang="ru-RU" sz="1800" b="1" dirty="0" err="1"/>
              <a:t>Нікотинова</a:t>
            </a:r>
            <a:r>
              <a:rPr lang="ru-RU" sz="1800" b="1" dirty="0"/>
              <a:t> </a:t>
            </a:r>
            <a:r>
              <a:rPr lang="ru-RU" sz="1800" b="1" dirty="0" err="1"/>
              <a:t>залежність</a:t>
            </a:r>
            <a:r>
              <a:rPr lang="ru-RU" sz="1800" b="1" dirty="0"/>
              <a:t> </a:t>
            </a:r>
            <a:r>
              <a:rPr lang="ru-RU" sz="1800" b="1" dirty="0" err="1"/>
              <a:t>має</a:t>
            </a:r>
            <a:r>
              <a:rPr lang="ru-RU" sz="1800" b="1" dirty="0"/>
              <a:t> три </a:t>
            </a:r>
            <a:r>
              <a:rPr lang="ru-RU" sz="1800" b="1" dirty="0" err="1"/>
              <a:t>стадії</a:t>
            </a:r>
            <a:r>
              <a:rPr lang="ru-RU" sz="1800" b="1" dirty="0"/>
              <a:t>:</a:t>
            </a:r>
            <a:endParaRPr lang="ru-RU" sz="1800" dirty="0"/>
          </a:p>
          <a:p>
            <a:pPr algn="ctr"/>
            <a:r>
              <a:rPr lang="ru-RU" sz="1800" dirty="0"/>
              <a:t>перша </a:t>
            </a:r>
            <a:r>
              <a:rPr lang="ru-RU" sz="1800" dirty="0" err="1"/>
              <a:t>стадія</a:t>
            </a:r>
            <a:r>
              <a:rPr lang="ru-RU" sz="1800" dirty="0"/>
              <a:t> </a:t>
            </a:r>
            <a:r>
              <a:rPr lang="ru-RU" sz="1800" dirty="0" err="1"/>
              <a:t>епізодичне</a:t>
            </a:r>
            <a:r>
              <a:rPr lang="ru-RU" sz="1800" dirty="0"/>
              <a:t> </a:t>
            </a:r>
            <a:r>
              <a:rPr lang="ru-RU" sz="1800" dirty="0" err="1"/>
              <a:t>паління</a:t>
            </a:r>
            <a:r>
              <a:rPr lang="ru-RU" sz="1800" dirty="0"/>
              <a:t> не </a:t>
            </a:r>
            <a:r>
              <a:rPr lang="ru-RU" sz="1800" dirty="0" err="1"/>
              <a:t>більше</a:t>
            </a:r>
            <a:r>
              <a:rPr lang="ru-RU" sz="1800" dirty="0"/>
              <a:t> 5 сигарет на день, </a:t>
            </a:r>
            <a:r>
              <a:rPr lang="ru-RU" sz="1800" dirty="0" err="1"/>
              <a:t>що</a:t>
            </a:r>
            <a:r>
              <a:rPr lang="ru-RU" sz="1800" dirty="0"/>
              <a:t> </a:t>
            </a:r>
            <a:r>
              <a:rPr lang="ru-RU" sz="1800" dirty="0" err="1"/>
              <a:t>викликає</a:t>
            </a:r>
            <a:r>
              <a:rPr lang="ru-RU" sz="1800" dirty="0"/>
              <a:t> </a:t>
            </a:r>
            <a:r>
              <a:rPr lang="ru-RU" sz="1800" dirty="0" err="1"/>
              <a:t>незначні</a:t>
            </a:r>
            <a:r>
              <a:rPr lang="ru-RU" sz="1800" dirty="0"/>
              <a:t> </a:t>
            </a:r>
            <a:r>
              <a:rPr lang="ru-RU" sz="1800" dirty="0" err="1"/>
              <a:t>зміни</a:t>
            </a:r>
            <a:r>
              <a:rPr lang="ru-RU" sz="1800" dirty="0"/>
              <a:t> у </a:t>
            </a:r>
            <a:r>
              <a:rPr lang="ru-RU" sz="1800" dirty="0" err="1"/>
              <a:t>діяльності</a:t>
            </a:r>
            <a:r>
              <a:rPr lang="ru-RU" sz="1800" dirty="0"/>
              <a:t> </a:t>
            </a:r>
            <a:r>
              <a:rPr lang="ru-RU" sz="1800" dirty="0" err="1"/>
              <a:t>нервової</a:t>
            </a:r>
            <a:r>
              <a:rPr lang="ru-RU" sz="1800" dirty="0"/>
              <a:t> </a:t>
            </a:r>
            <a:r>
              <a:rPr lang="ru-RU" sz="1800" dirty="0" err="1"/>
              <a:t>системи</a:t>
            </a:r>
            <a:r>
              <a:rPr lang="ru-RU" sz="1800" dirty="0" smtClean="0"/>
              <a:t>;</a:t>
            </a:r>
          </a:p>
          <a:p>
            <a:pPr algn="ctr"/>
            <a:endParaRPr lang="ru-RU" sz="1800" dirty="0"/>
          </a:p>
          <a:p>
            <a:pPr algn="ctr"/>
            <a:r>
              <a:rPr lang="ru-RU" sz="1800" dirty="0"/>
              <a:t>друга </a:t>
            </a:r>
            <a:r>
              <a:rPr lang="ru-RU" sz="1800" dirty="0" err="1"/>
              <a:t>стадія</a:t>
            </a:r>
            <a:r>
              <a:rPr lang="ru-RU" sz="1800" dirty="0"/>
              <a:t> - </a:t>
            </a:r>
            <a:r>
              <a:rPr lang="ru-RU" sz="1800" dirty="0" err="1"/>
              <a:t>постійне</a:t>
            </a:r>
            <a:r>
              <a:rPr lang="ru-RU" sz="1800" dirty="0"/>
              <a:t> </a:t>
            </a:r>
            <a:r>
              <a:rPr lang="ru-RU" sz="1800" dirty="0" err="1"/>
              <a:t>паління</a:t>
            </a:r>
            <a:r>
              <a:rPr lang="ru-RU" sz="1800" dirty="0"/>
              <a:t> </a:t>
            </a:r>
            <a:r>
              <a:rPr lang="ru-RU" sz="1800" dirty="0" err="1"/>
              <a:t>від</a:t>
            </a:r>
            <a:r>
              <a:rPr lang="ru-RU" sz="1800" dirty="0"/>
              <a:t> 5 до 15 сигарет на день, при </a:t>
            </a:r>
            <a:r>
              <a:rPr lang="ru-RU" sz="1800" dirty="0" err="1"/>
              <a:t>цьому</a:t>
            </a:r>
            <a:r>
              <a:rPr lang="ru-RU" sz="1800" dirty="0"/>
              <a:t> </a:t>
            </a:r>
            <a:r>
              <a:rPr lang="ru-RU" sz="1800" dirty="0" err="1"/>
              <a:t>виникає</a:t>
            </a:r>
            <a:r>
              <a:rPr lang="ru-RU" sz="1800" dirty="0"/>
              <a:t> </a:t>
            </a:r>
            <a:r>
              <a:rPr lang="ru-RU" sz="1800" dirty="0" err="1"/>
              <a:t>незначна</a:t>
            </a:r>
            <a:r>
              <a:rPr lang="ru-RU" sz="1800" dirty="0"/>
              <a:t> </a:t>
            </a:r>
            <a:r>
              <a:rPr lang="ru-RU" sz="1800" dirty="0" err="1"/>
              <a:t>фізична</a:t>
            </a:r>
            <a:r>
              <a:rPr lang="ru-RU" sz="1800" dirty="0"/>
              <a:t> </a:t>
            </a:r>
            <a:r>
              <a:rPr lang="ru-RU" sz="1800" dirty="0" err="1"/>
              <a:t>залежність</a:t>
            </a:r>
            <a:r>
              <a:rPr lang="ru-RU" sz="1800" dirty="0"/>
              <a:t> та при </a:t>
            </a:r>
            <a:r>
              <a:rPr lang="ru-RU" sz="1800" dirty="0" err="1"/>
              <a:t>припиненні</a:t>
            </a:r>
            <a:r>
              <a:rPr lang="ru-RU" sz="1800" dirty="0"/>
              <a:t> </a:t>
            </a:r>
            <a:r>
              <a:rPr lang="ru-RU" sz="1800" dirty="0" err="1"/>
              <a:t>паління</a:t>
            </a:r>
            <a:r>
              <a:rPr lang="ru-RU" sz="1800" dirty="0"/>
              <a:t> </a:t>
            </a:r>
            <a:r>
              <a:rPr lang="ru-RU" sz="1800" dirty="0" err="1"/>
              <a:t>розвивається</a:t>
            </a:r>
            <a:r>
              <a:rPr lang="ru-RU" sz="1800" dirty="0"/>
              <a:t> стан, </a:t>
            </a:r>
            <a:r>
              <a:rPr lang="ru-RU" sz="1800" dirty="0" err="1"/>
              <a:t>важкий</a:t>
            </a:r>
            <a:r>
              <a:rPr lang="ru-RU" sz="1800" dirty="0"/>
              <a:t> як </a:t>
            </a:r>
            <a:r>
              <a:rPr lang="ru-RU" sz="1800" dirty="0" err="1"/>
              <a:t>фізично</a:t>
            </a:r>
            <a:r>
              <a:rPr lang="ru-RU" sz="1800" dirty="0"/>
              <a:t> так і </a:t>
            </a:r>
            <a:r>
              <a:rPr lang="ru-RU" sz="1800" dirty="0" err="1"/>
              <a:t>психічно</a:t>
            </a:r>
            <a:r>
              <a:rPr lang="ru-RU" sz="1800" dirty="0"/>
              <a:t>, </a:t>
            </a:r>
            <a:r>
              <a:rPr lang="ru-RU" sz="1800" dirty="0" err="1"/>
              <a:t>його</a:t>
            </a:r>
            <a:r>
              <a:rPr lang="ru-RU" sz="1800" dirty="0"/>
              <a:t> </a:t>
            </a:r>
            <a:r>
              <a:rPr lang="ru-RU" sz="1800" dirty="0" err="1"/>
              <a:t>знімає</a:t>
            </a:r>
            <a:r>
              <a:rPr lang="ru-RU" sz="1800" dirty="0"/>
              <a:t> </a:t>
            </a:r>
            <a:r>
              <a:rPr lang="ru-RU" sz="1800" dirty="0" err="1"/>
              <a:t>паління</a:t>
            </a:r>
            <a:r>
              <a:rPr lang="ru-RU" sz="1800" dirty="0"/>
              <a:t> </a:t>
            </a:r>
            <a:r>
              <a:rPr lang="ru-RU" sz="1800" dirty="0" err="1"/>
              <a:t>чергової</a:t>
            </a:r>
            <a:r>
              <a:rPr lang="ru-RU" sz="1800" dirty="0"/>
              <a:t> </a:t>
            </a:r>
            <a:r>
              <a:rPr lang="ru-RU" sz="1800" dirty="0" err="1"/>
              <a:t>сигарети</a:t>
            </a:r>
            <a:r>
              <a:rPr lang="ru-RU" sz="1800" dirty="0" smtClean="0"/>
              <a:t>;</a:t>
            </a:r>
          </a:p>
          <a:p>
            <a:pPr algn="ctr"/>
            <a:endParaRPr lang="ru-RU" sz="1800" dirty="0"/>
          </a:p>
          <a:p>
            <a:pPr algn="ctr"/>
            <a:r>
              <a:rPr lang="ru-RU" sz="1800" dirty="0" err="1"/>
              <a:t>третя</a:t>
            </a:r>
            <a:r>
              <a:rPr lang="ru-RU" sz="1800" dirty="0"/>
              <a:t> </a:t>
            </a:r>
            <a:r>
              <a:rPr lang="ru-RU" sz="1800" dirty="0" err="1"/>
              <a:t>стадія-постійне</a:t>
            </a:r>
            <a:r>
              <a:rPr lang="ru-RU" sz="1800" dirty="0"/>
              <a:t> </a:t>
            </a:r>
            <a:r>
              <a:rPr lang="ru-RU" sz="1800" dirty="0" err="1"/>
              <a:t>викурювання</a:t>
            </a:r>
            <a:r>
              <a:rPr lang="ru-RU" sz="1800" dirty="0"/>
              <a:t> </a:t>
            </a:r>
            <a:r>
              <a:rPr lang="ru-RU" sz="1800" dirty="0" err="1"/>
              <a:t>від</a:t>
            </a:r>
            <a:r>
              <a:rPr lang="ru-RU" sz="1800" dirty="0"/>
              <a:t> </a:t>
            </a:r>
            <a:r>
              <a:rPr lang="ru-RU" sz="1800" dirty="0" err="1"/>
              <a:t>однієї</a:t>
            </a:r>
            <a:r>
              <a:rPr lang="ru-RU" sz="1800" dirty="0"/>
              <a:t> до </a:t>
            </a:r>
            <a:r>
              <a:rPr lang="ru-RU" sz="1800" dirty="0" err="1"/>
              <a:t>півтори</a:t>
            </a:r>
            <a:r>
              <a:rPr lang="ru-RU" sz="1800" dirty="0"/>
              <a:t> пачки на день, </a:t>
            </a:r>
            <a:r>
              <a:rPr lang="ru-RU" sz="1800" dirty="0" err="1"/>
              <a:t>виробляється</a:t>
            </a:r>
            <a:r>
              <a:rPr lang="ru-RU" sz="1800" dirty="0"/>
              <a:t> </a:t>
            </a:r>
            <a:r>
              <a:rPr lang="ru-RU" sz="1800" dirty="0" err="1"/>
              <a:t>звичка</a:t>
            </a:r>
            <a:r>
              <a:rPr lang="ru-RU" sz="1800" dirty="0"/>
              <a:t> </a:t>
            </a:r>
            <a:r>
              <a:rPr lang="ru-RU" sz="1800" dirty="0" err="1"/>
              <a:t>палити</a:t>
            </a:r>
            <a:r>
              <a:rPr lang="ru-RU" sz="1800" dirty="0"/>
              <a:t> </a:t>
            </a:r>
            <a:r>
              <a:rPr lang="ru-RU" sz="1800" dirty="0" err="1"/>
              <a:t>натщесерце</a:t>
            </a:r>
            <a:r>
              <a:rPr lang="ru-RU" sz="1800" dirty="0"/>
              <a:t>, </a:t>
            </a:r>
            <a:r>
              <a:rPr lang="ru-RU" sz="1800" dirty="0" err="1"/>
              <a:t>відразу</a:t>
            </a:r>
            <a:r>
              <a:rPr lang="ru-RU" sz="1800" dirty="0"/>
              <a:t> </a:t>
            </a:r>
            <a:r>
              <a:rPr lang="ru-RU" sz="1800" dirty="0" err="1"/>
              <a:t>після</a:t>
            </a:r>
            <a:r>
              <a:rPr lang="ru-RU" sz="1800" dirty="0"/>
              <a:t> </a:t>
            </a:r>
            <a:r>
              <a:rPr lang="ru-RU" sz="1800" dirty="0" err="1"/>
              <a:t>їжі</a:t>
            </a:r>
            <a:r>
              <a:rPr lang="ru-RU" sz="1800" dirty="0"/>
              <a:t> </a:t>
            </a:r>
            <a:r>
              <a:rPr lang="ru-RU" sz="1800" dirty="0" err="1"/>
              <a:t>або</a:t>
            </a:r>
            <a:r>
              <a:rPr lang="ru-RU" sz="1800" dirty="0"/>
              <a:t> </a:t>
            </a:r>
            <a:r>
              <a:rPr lang="ru-RU" sz="1800" dirty="0" err="1"/>
              <a:t>серед</a:t>
            </a:r>
            <a:r>
              <a:rPr lang="ru-RU" sz="1800" dirty="0"/>
              <a:t> </a:t>
            </a:r>
            <a:r>
              <a:rPr lang="ru-RU" sz="1800" dirty="0" err="1"/>
              <a:t>ночі</a:t>
            </a:r>
            <a:r>
              <a:rPr lang="ru-RU" sz="1800" dirty="0"/>
              <a:t>, </a:t>
            </a:r>
            <a:r>
              <a:rPr lang="ru-RU" sz="1800" dirty="0" err="1"/>
              <a:t>звикання</a:t>
            </a:r>
            <a:r>
              <a:rPr lang="ru-RU" sz="1800" dirty="0"/>
              <a:t> </a:t>
            </a:r>
            <a:r>
              <a:rPr lang="ru-RU" sz="1800" dirty="0" err="1"/>
              <a:t>дуже</a:t>
            </a:r>
            <a:r>
              <a:rPr lang="ru-RU" sz="1800" dirty="0"/>
              <a:t> </a:t>
            </a:r>
            <a:r>
              <a:rPr lang="ru-RU" sz="1800" dirty="0" err="1"/>
              <a:t>сильне</a:t>
            </a:r>
            <a:r>
              <a:rPr lang="ru-RU" sz="1800" dirty="0"/>
              <a:t>. </a:t>
            </a:r>
            <a:r>
              <a:rPr lang="ru-RU" sz="1800" dirty="0" err="1"/>
              <a:t>Припинення</a:t>
            </a:r>
            <a:r>
              <a:rPr lang="ru-RU" sz="1800" dirty="0"/>
              <a:t> </a:t>
            </a:r>
            <a:r>
              <a:rPr lang="ru-RU" sz="1800" dirty="0" err="1"/>
              <a:t>паління</a:t>
            </a:r>
            <a:r>
              <a:rPr lang="ru-RU" sz="1800" dirty="0"/>
              <a:t> </a:t>
            </a:r>
            <a:r>
              <a:rPr lang="ru-RU" sz="1800" dirty="0" err="1"/>
              <a:t>викликає</a:t>
            </a:r>
            <a:r>
              <a:rPr lang="ru-RU" sz="1800" dirty="0"/>
              <a:t> тяжкий стан, </a:t>
            </a:r>
            <a:r>
              <a:rPr lang="ru-RU" sz="1800" dirty="0" err="1"/>
              <a:t>виражені</a:t>
            </a:r>
            <a:r>
              <a:rPr lang="ru-RU" sz="1800" dirty="0"/>
              <a:t> </a:t>
            </a:r>
            <a:r>
              <a:rPr lang="ru-RU" sz="1800" dirty="0" err="1"/>
              <a:t>зміни</a:t>
            </a:r>
            <a:r>
              <a:rPr lang="ru-RU" sz="1800" dirty="0"/>
              <a:t> у </a:t>
            </a:r>
            <a:r>
              <a:rPr lang="ru-RU" sz="1800" dirty="0" err="1"/>
              <a:t>нервовій</a:t>
            </a:r>
            <a:r>
              <a:rPr lang="ru-RU" sz="1800" dirty="0"/>
              <a:t> </a:t>
            </a:r>
            <a:r>
              <a:rPr lang="ru-RU" sz="1800" dirty="0" err="1"/>
              <a:t>системі</a:t>
            </a:r>
            <a:r>
              <a:rPr lang="ru-RU" sz="1800" dirty="0"/>
              <a:t> і </a:t>
            </a:r>
            <a:r>
              <a:rPr lang="ru-RU" sz="1800" dirty="0" err="1"/>
              <a:t>внутрішніх</a:t>
            </a:r>
            <a:r>
              <a:rPr lang="ru-RU" sz="1800" dirty="0"/>
              <a:t> органах. </a:t>
            </a:r>
            <a:r>
              <a:rPr lang="ru-RU" sz="1800" dirty="0" err="1"/>
              <a:t>Токсичне</a:t>
            </a:r>
            <a:r>
              <a:rPr lang="ru-RU" sz="1800" dirty="0"/>
              <a:t> </a:t>
            </a:r>
            <a:r>
              <a:rPr lang="ru-RU" sz="1800" dirty="0" err="1"/>
              <a:t>руйнування</a:t>
            </a:r>
            <a:r>
              <a:rPr lang="ru-RU" sz="1800" dirty="0"/>
              <a:t> </a:t>
            </a:r>
            <a:r>
              <a:rPr lang="ru-RU" sz="1800" dirty="0" err="1"/>
              <a:t>організму</a:t>
            </a:r>
            <a:r>
              <a:rPr lang="ru-RU" sz="1800" dirty="0"/>
              <a:t>.</a:t>
            </a:r>
          </a:p>
          <a:p>
            <a:endParaRPr lang="uk-UA" dirty="0"/>
          </a:p>
        </p:txBody>
      </p:sp>
    </p:spTree>
    <p:custDataLst>
      <p:tags r:id="rId1"/>
    </p:custDataLst>
    <p:extLst>
      <p:ext uri="{BB962C8B-B14F-4D97-AF65-F5344CB8AC3E}">
        <p14:creationId xmlns:p14="http://schemas.microsoft.com/office/powerpoint/2010/main" val="1343392604"/>
      </p:ext>
    </p:extLst>
  </p:cSld>
  <p:clrMapOvr>
    <a:masterClrMapping/>
  </p:clrMapOvr>
  <mc:AlternateContent xmlns:mc="http://schemas.openxmlformats.org/markup-compatibility/2006">
    <mc:Choice xmlns:p14="http://schemas.microsoft.com/office/powerpoint/2010/main" Requires="p14">
      <p:transition spd="slow" p14:dur="1600" advTm="30602">
        <p:blinds dir="vert"/>
      </p:transition>
    </mc:Choice>
    <mc:Fallback>
      <p:transition spd="slow" advTm="306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Лікування</a:t>
            </a:r>
            <a:endParaRPr lang="uk-UA" dirty="0"/>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7664" y="1484784"/>
            <a:ext cx="6133268" cy="41148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89161107"/>
      </p:ext>
    </p:extLst>
  </p:cSld>
  <p:clrMapOvr>
    <a:masterClrMapping/>
  </p:clrMapOvr>
  <mc:AlternateContent xmlns:mc="http://schemas.openxmlformats.org/markup-compatibility/2006">
    <mc:Choice xmlns:p14="http://schemas.microsoft.com/office/powerpoint/2010/main" Requires="p14">
      <p:transition spd="slow" p14:dur="1600" advTm="4867">
        <p:blinds dir="vert"/>
      </p:transition>
    </mc:Choice>
    <mc:Fallback>
      <p:transition spd="slow" advTm="486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115616" y="980728"/>
            <a:ext cx="6482680" cy="4114800"/>
          </a:xfrm>
        </p:spPr>
        <p:txBody>
          <a:bodyPr>
            <a:normAutofit fontScale="92500" lnSpcReduction="20000"/>
          </a:bodyPr>
          <a:lstStyle/>
          <a:p>
            <a:pPr>
              <a:buFont typeface="Wingdings" pitchFamily="2" charset="2"/>
              <a:buChar char="ü"/>
            </a:pPr>
            <a:r>
              <a:rPr lang="ru-RU" dirty="0"/>
              <a:t>Ванна </a:t>
            </a:r>
            <a:r>
              <a:rPr lang="ru-RU" dirty="0" err="1"/>
              <a:t>коріння</a:t>
            </a:r>
            <a:r>
              <a:rPr lang="ru-RU" dirty="0"/>
              <a:t> з </a:t>
            </a:r>
            <a:r>
              <a:rPr lang="ru-RU" dirty="0" err="1"/>
              <a:t>дягелю</a:t>
            </a:r>
            <a:r>
              <a:rPr lang="ru-RU" dirty="0"/>
              <a:t> - </a:t>
            </a:r>
            <a:r>
              <a:rPr lang="ru-RU" dirty="0" err="1"/>
              <a:t>успішно</a:t>
            </a:r>
            <a:r>
              <a:rPr lang="ru-RU" dirty="0"/>
              <a:t> </a:t>
            </a:r>
            <a:r>
              <a:rPr lang="ru-RU" dirty="0" err="1"/>
              <a:t>виводить</a:t>
            </a:r>
            <a:r>
              <a:rPr lang="ru-RU" dirty="0"/>
              <a:t> </a:t>
            </a:r>
            <a:r>
              <a:rPr lang="ru-RU" dirty="0" err="1"/>
              <a:t>нікотин</a:t>
            </a:r>
            <a:r>
              <a:rPr lang="ru-RU" dirty="0"/>
              <a:t> </a:t>
            </a:r>
            <a:r>
              <a:rPr lang="ru-RU" dirty="0" err="1"/>
              <a:t>із</a:t>
            </a:r>
            <a:r>
              <a:rPr lang="ru-RU" dirty="0"/>
              <a:t> </a:t>
            </a:r>
            <a:r>
              <a:rPr lang="ru-RU" dirty="0" err="1"/>
              <a:t>організму</a:t>
            </a:r>
            <a:r>
              <a:rPr lang="ru-RU" dirty="0" smtClean="0"/>
              <a:t>.</a:t>
            </a:r>
          </a:p>
          <a:p>
            <a:pPr>
              <a:buFont typeface="Wingdings" pitchFamily="2" charset="2"/>
              <a:buChar char="ü"/>
            </a:pPr>
            <a:endParaRPr lang="ru-RU" dirty="0"/>
          </a:p>
          <a:p>
            <a:pPr>
              <a:buFont typeface="Wingdings" pitchFamily="2" charset="2"/>
              <a:buChar char="ü"/>
            </a:pPr>
            <a:r>
              <a:rPr lang="ru-RU" dirty="0"/>
              <a:t>Таблетки АЦЦ </a:t>
            </a:r>
            <a:r>
              <a:rPr lang="ru-RU" dirty="0" err="1"/>
              <a:t>знижує</a:t>
            </a:r>
            <a:r>
              <a:rPr lang="ru-RU" dirty="0"/>
              <a:t> шкоду, </a:t>
            </a:r>
            <a:r>
              <a:rPr lang="ru-RU" dirty="0" err="1"/>
              <a:t>адже</a:t>
            </a:r>
            <a:r>
              <a:rPr lang="ru-RU" dirty="0"/>
              <a:t> </a:t>
            </a:r>
            <a:r>
              <a:rPr lang="ru-RU" dirty="0" err="1"/>
              <a:t>допомагає</a:t>
            </a:r>
            <a:r>
              <a:rPr lang="ru-RU" dirty="0"/>
              <a:t> </a:t>
            </a:r>
            <a:r>
              <a:rPr lang="ru-RU" dirty="0" err="1"/>
              <a:t>евакуювати</a:t>
            </a:r>
            <a:r>
              <a:rPr lang="ru-RU" dirty="0"/>
              <a:t> </a:t>
            </a:r>
            <a:r>
              <a:rPr lang="ru-RU" dirty="0" err="1"/>
              <a:t>харкотиння</a:t>
            </a:r>
            <a:r>
              <a:rPr lang="ru-RU" dirty="0"/>
              <a:t> з </a:t>
            </a:r>
            <a:r>
              <a:rPr lang="ru-RU" dirty="0" err="1"/>
              <a:t>бронхів</a:t>
            </a:r>
            <a:r>
              <a:rPr lang="ru-RU" dirty="0" smtClean="0"/>
              <a:t>.</a:t>
            </a:r>
          </a:p>
          <a:p>
            <a:pPr>
              <a:buFont typeface="Wingdings" pitchFamily="2" charset="2"/>
              <a:buChar char="ü"/>
            </a:pPr>
            <a:endParaRPr lang="ru-RU" dirty="0"/>
          </a:p>
          <a:p>
            <a:pPr>
              <a:buFont typeface="Wingdings" pitchFamily="2" charset="2"/>
              <a:buChar char="ü"/>
            </a:pPr>
            <a:r>
              <a:rPr lang="ru-RU" dirty="0"/>
              <a:t>"</a:t>
            </a:r>
            <a:r>
              <a:rPr lang="ru-RU" dirty="0" err="1"/>
              <a:t>Корида</a:t>
            </a:r>
            <a:r>
              <a:rPr lang="ru-RU" dirty="0"/>
              <a:t> плюс" - </a:t>
            </a:r>
            <a:r>
              <a:rPr lang="ru-RU" dirty="0" err="1"/>
              <a:t>єдиний</a:t>
            </a:r>
            <a:r>
              <a:rPr lang="ru-RU" dirty="0"/>
              <a:t> </a:t>
            </a:r>
            <a:r>
              <a:rPr lang="ru-RU" dirty="0" err="1"/>
              <a:t>російський</a:t>
            </a:r>
            <a:r>
              <a:rPr lang="ru-RU" dirty="0"/>
              <a:t> препарат </a:t>
            </a:r>
            <a:r>
              <a:rPr lang="ru-RU" dirty="0" err="1"/>
              <a:t>проти</a:t>
            </a:r>
            <a:r>
              <a:rPr lang="ru-RU" dirty="0"/>
              <a:t> </a:t>
            </a:r>
            <a:r>
              <a:rPr lang="ru-RU" dirty="0" err="1"/>
              <a:t>паління</a:t>
            </a:r>
            <a:r>
              <a:rPr lang="ru-RU" dirty="0"/>
              <a:t> без </a:t>
            </a:r>
            <a:r>
              <a:rPr lang="ru-RU" dirty="0" err="1"/>
              <a:t>протипоказань</a:t>
            </a:r>
            <a:r>
              <a:rPr lang="ru-RU" dirty="0" smtClean="0"/>
              <a:t>.</a:t>
            </a:r>
          </a:p>
          <a:p>
            <a:pPr>
              <a:buFont typeface="Wingdings" pitchFamily="2" charset="2"/>
              <a:buChar char="ü"/>
            </a:pPr>
            <a:endParaRPr lang="ru-RU" dirty="0"/>
          </a:p>
          <a:p>
            <a:pPr>
              <a:buFont typeface="Wingdings" pitchFamily="2" charset="2"/>
              <a:buChar char="ü"/>
            </a:pPr>
            <a:r>
              <a:rPr lang="ru-RU" dirty="0" err="1"/>
              <a:t>Лазеротерапія</a:t>
            </a:r>
            <a:r>
              <a:rPr lang="ru-RU" dirty="0" smtClean="0"/>
              <a:t>.</a:t>
            </a:r>
          </a:p>
          <a:p>
            <a:pPr>
              <a:buFont typeface="Wingdings" pitchFamily="2" charset="2"/>
              <a:buChar char="ü"/>
            </a:pPr>
            <a:endParaRPr lang="ru-RU" dirty="0"/>
          </a:p>
          <a:p>
            <a:pPr>
              <a:buFont typeface="Wingdings" pitchFamily="2" charset="2"/>
              <a:buChar char="ü"/>
            </a:pPr>
            <a:r>
              <a:rPr lang="ru-RU" dirty="0" err="1"/>
              <a:t>Нікотинові</a:t>
            </a:r>
            <a:r>
              <a:rPr lang="ru-RU" dirty="0"/>
              <a:t> </a:t>
            </a:r>
            <a:r>
              <a:rPr lang="ru-RU" dirty="0" err="1"/>
              <a:t>інгалятори</a:t>
            </a:r>
            <a:r>
              <a:rPr lang="ru-RU" dirty="0"/>
              <a:t>, </a:t>
            </a:r>
            <a:r>
              <a:rPr lang="ru-RU" dirty="0" err="1"/>
              <a:t>пластирі</a:t>
            </a:r>
            <a:r>
              <a:rPr lang="ru-RU" dirty="0"/>
              <a:t>, </a:t>
            </a:r>
            <a:r>
              <a:rPr lang="ru-RU" dirty="0" err="1"/>
              <a:t>спреї</a:t>
            </a:r>
            <a:r>
              <a:rPr lang="ru-RU" dirty="0"/>
              <a:t> в </a:t>
            </a:r>
            <a:r>
              <a:rPr lang="ru-RU" dirty="0" err="1"/>
              <a:t>ніс</a:t>
            </a:r>
            <a:r>
              <a:rPr lang="ru-RU" dirty="0"/>
              <a:t>, </a:t>
            </a:r>
            <a:r>
              <a:rPr lang="ru-RU" dirty="0" err="1"/>
              <a:t>жувальні</a:t>
            </a:r>
            <a:r>
              <a:rPr lang="ru-RU" dirty="0"/>
              <a:t> </a:t>
            </a:r>
            <a:r>
              <a:rPr lang="ru-RU" dirty="0" err="1"/>
              <a:t>гумки</a:t>
            </a:r>
            <a:r>
              <a:rPr lang="ru-RU" dirty="0" smtClean="0"/>
              <a:t>.</a:t>
            </a:r>
          </a:p>
          <a:p>
            <a:pPr>
              <a:buFont typeface="Wingdings" pitchFamily="2" charset="2"/>
              <a:buChar char="ü"/>
            </a:pPr>
            <a:endParaRPr lang="ru-RU" dirty="0"/>
          </a:p>
          <a:p>
            <a:pPr>
              <a:buFont typeface="Wingdings" pitchFamily="2" charset="2"/>
              <a:buChar char="ü"/>
            </a:pPr>
            <a:r>
              <a:rPr lang="ru-RU" dirty="0" err="1"/>
              <a:t>Найкращі</a:t>
            </a:r>
            <a:r>
              <a:rPr lang="ru-RU" dirty="0"/>
              <a:t> </a:t>
            </a:r>
            <a:r>
              <a:rPr lang="ru-RU" dirty="0" err="1"/>
              <a:t>ліки</a:t>
            </a:r>
            <a:r>
              <a:rPr lang="ru-RU" dirty="0"/>
              <a:t> сила </a:t>
            </a:r>
            <a:r>
              <a:rPr lang="ru-RU" dirty="0" err="1"/>
              <a:t>волі</a:t>
            </a:r>
            <a:r>
              <a:rPr lang="ru-RU" dirty="0"/>
              <a:t> </a:t>
            </a:r>
            <a:r>
              <a:rPr lang="ru-RU" dirty="0" err="1"/>
              <a:t>проти</a:t>
            </a:r>
            <a:r>
              <a:rPr lang="ru-RU" dirty="0"/>
              <a:t> </a:t>
            </a:r>
            <a:r>
              <a:rPr lang="ru-RU" dirty="0" err="1"/>
              <a:t>цієї</a:t>
            </a:r>
            <a:r>
              <a:rPr lang="ru-RU" dirty="0"/>
              <a:t> </a:t>
            </a:r>
            <a:r>
              <a:rPr lang="ru-RU" dirty="0" err="1"/>
              <a:t>шкідливої</a:t>
            </a:r>
            <a:r>
              <a:rPr lang="ru-RU" dirty="0"/>
              <a:t> </a:t>
            </a:r>
            <a:r>
              <a:rPr lang="ru-RU" dirty="0" err="1"/>
              <a:t>звички</a:t>
            </a:r>
            <a:r>
              <a:rPr lang="ru-RU" dirty="0" smtClean="0"/>
              <a:t>.</a:t>
            </a:r>
          </a:p>
          <a:p>
            <a:pPr algn="ctr"/>
            <a:endParaRPr lang="ru-RU" dirty="0"/>
          </a:p>
          <a:p>
            <a:endParaRPr lang="uk-UA" dirty="0"/>
          </a:p>
        </p:txBody>
      </p:sp>
    </p:spTree>
    <p:custDataLst>
      <p:tags r:id="rId1"/>
    </p:custDataLst>
    <p:extLst>
      <p:ext uri="{BB962C8B-B14F-4D97-AF65-F5344CB8AC3E}">
        <p14:creationId xmlns:p14="http://schemas.microsoft.com/office/powerpoint/2010/main" val="1144018083"/>
      </p:ext>
    </p:extLst>
  </p:cSld>
  <p:clrMapOvr>
    <a:masterClrMapping/>
  </p:clrMapOvr>
  <mc:AlternateContent xmlns:mc="http://schemas.openxmlformats.org/markup-compatibility/2006">
    <mc:Choice xmlns:p14="http://schemas.microsoft.com/office/powerpoint/2010/main" Requires="p14">
      <p:transition spd="slow" p14:dur="1600" advTm="23171">
        <p:blinds dir="vert"/>
      </p:transition>
    </mc:Choice>
    <mc:Fallback>
      <p:transition spd="slow" advTm="231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924800" cy="1143000"/>
          </a:xfrm>
        </p:spPr>
        <p:txBody>
          <a:bodyPr/>
          <a:lstStyle/>
          <a:p>
            <a:pPr algn="ctr"/>
            <a:r>
              <a:rPr lang="uk-UA" dirty="0" smtClean="0"/>
              <a:t>Хочеш жити-кидай палити!</a:t>
            </a:r>
            <a:endParaRPr lang="uk-UA" dirty="0"/>
          </a:p>
        </p:txBody>
      </p:sp>
      <p:pic>
        <p:nvPicPr>
          <p:cNvPr id="6146" name="Picture 2" descr="C:\Users\Валентин\Pictures\1476082139_gaypjbwxj76cufs.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483768" y="1556792"/>
            <a:ext cx="4278821"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623735379"/>
      </p:ext>
    </p:extLst>
  </p:cSld>
  <p:clrMapOvr>
    <a:masterClrMapping/>
  </p:clrMapOvr>
  <mc:AlternateContent xmlns:mc="http://schemas.openxmlformats.org/markup-compatibility/2006">
    <mc:Choice xmlns:p14="http://schemas.microsoft.com/office/powerpoint/2010/main" Requires="p14">
      <p:transition spd="slow" p14:dur="1600" advTm="6985">
        <p:blinds dir="vert"/>
      </p:transition>
    </mc:Choice>
    <mc:Fallback>
      <p:transition spd="slow" advTm="6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Джерела інформації</a:t>
            </a:r>
            <a:endParaRPr lang="uk-UA" dirty="0"/>
          </a:p>
        </p:txBody>
      </p:sp>
      <p:pic>
        <p:nvPicPr>
          <p:cNvPr id="6" name="Объект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47664" y="1628800"/>
            <a:ext cx="6165304" cy="36991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243459949"/>
      </p:ext>
    </p:extLst>
  </p:cSld>
  <p:clrMapOvr>
    <a:masterClrMapping/>
  </p:clrMapOvr>
  <mc:AlternateContent xmlns:mc="http://schemas.openxmlformats.org/markup-compatibility/2006">
    <mc:Choice xmlns:p14="http://schemas.microsoft.com/office/powerpoint/2010/main" Requires="p14">
      <p:transition spd="slow" p14:dur="1600" advTm="5811">
        <p:blinds dir="vert"/>
      </p:transition>
    </mc:Choice>
    <mc:Fallback>
      <p:transition spd="slow" advTm="58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04864"/>
            <a:ext cx="7924800" cy="1143000"/>
          </a:xfrm>
        </p:spPr>
        <p:txBody>
          <a:bodyPr/>
          <a:lstStyle/>
          <a:p>
            <a:pPr algn="ctr"/>
            <a:r>
              <a:rPr lang="uk-UA" dirty="0" smtClean="0"/>
              <a:t>Дякую за увагу!</a:t>
            </a:r>
            <a:endParaRPr lang="uk-UA" dirty="0"/>
          </a:p>
        </p:txBody>
      </p:sp>
    </p:spTree>
    <p:custDataLst>
      <p:tags r:id="rId1"/>
    </p:custDataLst>
    <p:extLst>
      <p:ext uri="{BB962C8B-B14F-4D97-AF65-F5344CB8AC3E}">
        <p14:creationId xmlns:p14="http://schemas.microsoft.com/office/powerpoint/2010/main" val="2079289188"/>
      </p:ext>
    </p:extLst>
  </p:cSld>
  <p:clrMapOvr>
    <a:masterClrMapping/>
  </p:clrMapOvr>
  <mc:AlternateContent xmlns:mc="http://schemas.openxmlformats.org/markup-compatibility/2006">
    <mc:Choice xmlns:p14="http://schemas.microsoft.com/office/powerpoint/2010/main" Requires="p14">
      <p:transition spd="slow" p14:dur="1600" advTm="3913">
        <p:blinds dir="vert"/>
      </p:transition>
    </mc:Choice>
    <mc:Fallback>
      <p:transition spd="slow" advTm="39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568952" cy="5382344"/>
          </a:xfrm>
        </p:spPr>
        <p:txBody>
          <a:bodyPr>
            <a:noAutofit/>
          </a:bodyPr>
          <a:lstStyle/>
          <a:p>
            <a:r>
              <a:rPr lang="uk-UA" sz="1800" dirty="0" smtClean="0"/>
              <a:t>Тютюновий кущ родом з Американського континенту. Він відноситься до того ж сімейства, що і картопля та перець. Вважається, що тютюн вирощували ще у VI столітті до нашої ери. Історики стверджують, що уже в І столітті до нашої ери індійці в Центральній Америці курили тютюн на релігійних церемоніях. В давній цивілізації тютюновому диму приписувалася магічна лікувальна сила, а вдихання його прирівнювалося до спілкування з богами. Тютюнові листи накладали на рани як знеболюючий засіб. Вважалося, що жувальний тютюн знімає зубний біль.</a:t>
            </a:r>
          </a:p>
          <a:p>
            <a:r>
              <a:rPr lang="uk-UA" sz="1800" dirty="0" smtClean="0"/>
              <a:t>Легенда індійського племені </a:t>
            </a:r>
            <a:r>
              <a:rPr lang="uk-UA" sz="1800" dirty="0" err="1" smtClean="0"/>
              <a:t>гуронів</a:t>
            </a:r>
            <a:r>
              <a:rPr lang="uk-UA" sz="1800" dirty="0" smtClean="0"/>
              <a:t> розказує про те, що коли земля була пуста, а люди голодували Великий дух послав жінку, щоб спасти людство. Вона йшла по світу і всюди, де її права рука доторкнулася землі виросла картопля, а там де її ліва рука - кукурудза. І коли світ став багатим і плодючим, вона сіла відпочити. Коли вона встала, то на тому місці виріс тютюн</a:t>
            </a:r>
          </a:p>
          <a:p>
            <a:r>
              <a:rPr lang="uk-UA" sz="1800" dirty="0" smtClean="0"/>
              <a:t>Основною причиною швидкого розповсюдження популярності тютюну стали його неправдиві лікувальні властивості. В 1560 році французький посол в Португалії Жан Ніко відправив тютюнове сім’я королеві Франції Катерині Медичі та рекомендував їх як засіб від мігрені. Згодом його нюхальна мода поширилася по всій Франції. На честь Ніко рослина згодом отримана свою латинську назву нікотин. Серед аристократів було дуже багато ярих прихильників. Жодна церемонія не проходила без вживання тютюну у дуже великих кількостях. Із російських царів любителем тютюну був тільки Петро І.</a:t>
            </a:r>
            <a:endParaRPr lang="uk-UA" sz="1800" dirty="0"/>
          </a:p>
        </p:txBody>
      </p:sp>
    </p:spTree>
    <p:custDataLst>
      <p:tags r:id="rId1"/>
    </p:custDataLst>
    <p:extLst>
      <p:ext uri="{BB962C8B-B14F-4D97-AF65-F5344CB8AC3E}">
        <p14:creationId xmlns:p14="http://schemas.microsoft.com/office/powerpoint/2010/main" val="3041732588"/>
      </p:ext>
    </p:extLst>
  </p:cSld>
  <p:clrMapOvr>
    <a:masterClrMapping/>
  </p:clrMapOvr>
  <mc:AlternateContent xmlns:mc="http://schemas.openxmlformats.org/markup-compatibility/2006">
    <mc:Choice xmlns:p14="http://schemas.microsoft.com/office/powerpoint/2010/main" Requires="p14">
      <p:transition spd="slow" p14:dur="1600" advTm="60653">
        <p:blinds dir="vert"/>
      </p:transition>
    </mc:Choice>
    <mc:Fallback>
      <p:transition spd="slow" advTm="606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a:xfrm>
            <a:off x="4355976" y="260648"/>
            <a:ext cx="4536504" cy="5328592"/>
          </a:xfrm>
        </p:spPr>
        <p:txBody>
          <a:bodyPr>
            <a:normAutofit fontScale="92500" lnSpcReduction="10000"/>
          </a:bodyPr>
          <a:lstStyle/>
          <a:p>
            <a:r>
              <a:rPr lang="uk-UA" sz="1900" dirty="0" smtClean="0"/>
              <a:t>Але у тютюну були і свої опоненти. У 1610 році король Іспанії Філіп ІІІ видав указ, який обмежував вирощування тютюну. В 1610 році </a:t>
            </a:r>
            <a:r>
              <a:rPr lang="uk-UA" sz="1900" dirty="0" err="1" smtClean="0"/>
              <a:t>Френсіс</a:t>
            </a:r>
            <a:r>
              <a:rPr lang="uk-UA" sz="1900" dirty="0" smtClean="0"/>
              <a:t> Бекон відзначив, що лишитися звички курити не дуже просто. У цьому ж році в Японії також видали цій ряд указів про забобону вирощування та вживання тютюнового диму. У Туреччині курців наказували фізично, проводили принизливі заходи і навіть виносили їм смертельний вирок.</a:t>
            </a:r>
          </a:p>
          <a:p>
            <a:r>
              <a:rPr lang="uk-UA" sz="1900" dirty="0" smtClean="0"/>
              <a:t>В Росії патріарх відніс тютюнопаління та нюхання тютюну до категорії смертних гріхів. Цар Михайло Романов в 1634 році видав указ, відповідно до якого вперше знайденого курця очікувало покарання у вигляді 60 ударів палками, а при повторній зустрічі цієї шкідливої звички виривали ніздрі, а потім засилали в віддалені землі</a:t>
            </a:r>
            <a:r>
              <a:rPr lang="uk-UA" dirty="0" smtClean="0"/>
              <a:t>.</a:t>
            </a:r>
            <a:endParaRPr lang="uk-UA" dirty="0"/>
          </a:p>
        </p:txBody>
      </p:sp>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7544" y="1772816"/>
            <a:ext cx="3733800" cy="283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885121672"/>
      </p:ext>
    </p:extLst>
  </p:cSld>
  <p:clrMapOvr>
    <a:masterClrMapping/>
  </p:clrMapOvr>
  <mc:AlternateContent xmlns:mc="http://schemas.openxmlformats.org/markup-compatibility/2006">
    <mc:Choice xmlns:p14="http://schemas.microsoft.com/office/powerpoint/2010/main" Requires="p14">
      <p:transition spd="slow" p14:dur="1600" advTm="35884">
        <p:blinds dir="vert"/>
      </p:transition>
    </mc:Choice>
    <mc:Fallback>
      <p:transition spd="slow" advTm="3588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331640" y="3861048"/>
            <a:ext cx="6400800" cy="1752600"/>
          </a:xfrm>
        </p:spPr>
        <p:txBody>
          <a:bodyPr/>
          <a:lstStyle/>
          <a:p>
            <a:r>
              <a:rPr lang="uk-UA" sz="1800" b="1" dirty="0" smtClean="0"/>
              <a:t>Тютюнопаління</a:t>
            </a:r>
            <a:r>
              <a:rPr lang="uk-UA" sz="1800" dirty="0" smtClean="0"/>
              <a:t> - одне з найбільш поширених видів побутової токсикоманії, сама найпоширеніша у всьому світі шкідлива звичка. Залежність від тютюну внесено в Міжнародну класифікацію хвороб. Нікотин є своєрідним стимулятором нервової системи, що має патологічний вплив на організм особливо у розвитку ракових хвороб</a:t>
            </a:r>
            <a:r>
              <a:rPr lang="uk-UA" dirty="0" smtClean="0"/>
              <a:t>.</a:t>
            </a:r>
            <a:endParaRPr lang="uk-UA" dirty="0"/>
          </a:p>
        </p:txBody>
      </p:sp>
      <p:sp>
        <p:nvSpPr>
          <p:cNvPr id="3" name="Заголовок 2"/>
          <p:cNvSpPr>
            <a:spLocks noGrp="1"/>
          </p:cNvSpPr>
          <p:nvPr>
            <p:ph type="ctrTitle"/>
          </p:nvPr>
        </p:nvSpPr>
        <p:spPr/>
        <p:txBody>
          <a:bodyPr/>
          <a:lstStyle/>
          <a:p>
            <a:r>
              <a:rPr lang="uk-UA" dirty="0" smtClean="0"/>
              <a:t>Визначення</a:t>
            </a:r>
            <a:endParaRPr lang="uk-UA" dirty="0"/>
          </a:p>
        </p:txBody>
      </p:sp>
    </p:spTree>
    <p:custDataLst>
      <p:tags r:id="rId1"/>
    </p:custDataLst>
    <p:extLst>
      <p:ext uri="{BB962C8B-B14F-4D97-AF65-F5344CB8AC3E}">
        <p14:creationId xmlns:p14="http://schemas.microsoft.com/office/powerpoint/2010/main" val="3232142388"/>
      </p:ext>
    </p:extLst>
  </p:cSld>
  <p:clrMapOvr>
    <a:masterClrMapping/>
  </p:clrMapOvr>
  <mc:AlternateContent xmlns:mc="http://schemas.openxmlformats.org/markup-compatibility/2006">
    <mc:Choice xmlns:p14="http://schemas.microsoft.com/office/powerpoint/2010/main" Requires="p14">
      <p:transition spd="slow" p14:dur="1600" advTm="21025">
        <p:blinds dir="vert"/>
      </p:transition>
    </mc:Choice>
    <mc:Fallback>
      <p:transition spd="slow" advTm="2102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алентин\Pictures\7d39bfff55f4e6d5a707cb033076c394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284" y="764704"/>
            <a:ext cx="6460559" cy="50715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0215653"/>
      </p:ext>
    </p:extLst>
  </p:cSld>
  <p:clrMapOvr>
    <a:masterClrMapping/>
  </p:clrMapOvr>
  <mc:AlternateContent xmlns:mc="http://schemas.openxmlformats.org/markup-compatibility/2006">
    <mc:Choice xmlns:p14="http://schemas.microsoft.com/office/powerpoint/2010/main" Requires="p14">
      <p:transition spd="slow" p14:dur="1600" advTm="21031">
        <p:blinds dir="vert"/>
      </p:transition>
    </mc:Choice>
    <mc:Fallback>
      <p:transition spd="slow" advTm="2103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556792"/>
            <a:ext cx="4283077" cy="1368152"/>
          </a:xfrm>
        </p:spPr>
        <p:txBody>
          <a:bodyPr/>
          <a:lstStyle/>
          <a:p>
            <a:pPr algn="ctr"/>
            <a:r>
              <a:rPr lang="uk-UA" dirty="0" smtClean="0"/>
              <a:t>Як здійснюється паління?</a:t>
            </a:r>
            <a:endParaRPr lang="uk-UA" dirty="0"/>
          </a:p>
        </p:txBody>
      </p:sp>
      <p:pic>
        <p:nvPicPr>
          <p:cNvPr id="2050" name="Picture 2" descr="C:\Users\Валентин\Pictures\Tabakokurenie_prichini-_statistika-_psihologiya-_stadii_razvitiya_zavisimosti.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148064" y="1124744"/>
            <a:ext cx="3092202" cy="412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1591308"/>
      </p:ext>
    </p:extLst>
  </p:cSld>
  <p:clrMapOvr>
    <a:masterClrMapping/>
  </p:clrMapOvr>
  <mc:AlternateContent xmlns:mc="http://schemas.openxmlformats.org/markup-compatibility/2006">
    <mc:Choice xmlns:p14="http://schemas.microsoft.com/office/powerpoint/2010/main" Requires="p14">
      <p:transition spd="slow" p14:dur="1600" advTm="4892">
        <p:blinds dir="vert"/>
      </p:transition>
    </mc:Choice>
    <mc:Fallback>
      <p:transition spd="slow" advTm="489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692696"/>
            <a:ext cx="7885113" cy="5328592"/>
          </a:xfrm>
        </p:spPr>
        <p:txBody>
          <a:bodyPr>
            <a:normAutofit lnSpcReduction="10000"/>
          </a:bodyPr>
          <a:lstStyle/>
          <a:p>
            <a:pPr algn="ctr"/>
            <a:r>
              <a:rPr lang="uk-UA" sz="1800" b="1" dirty="0" smtClean="0"/>
              <a:t>Здійснюється паління</a:t>
            </a:r>
            <a:r>
              <a:rPr lang="uk-UA" sz="1800" dirty="0" smtClean="0"/>
              <a:t> - вдиханням різних тліючих рослинних продуктів. Тютюновий дим містить канцерогенні речовини. Він містить нікотин, чадний газ, аміак, синильну кислоту, ціанистий водень, ацетон і значну кількість речовин, які спричиняють утворення злоякісних пухлин. Палінням спричинені 30% усіх смертей від онкологічних захворювань. Воно зумовлює розвиток раку органів дихання, включаючи порожнину рота і верхніх дихальних шляхів, стравоходу, підшлункової залози. Доза нікотину 60мг-сметрельна, в одній сигареті в середньому 0,5 мг.</a:t>
            </a:r>
          </a:p>
          <a:p>
            <a:pPr algn="ctr"/>
            <a:r>
              <a:rPr lang="uk-UA" sz="1800" dirty="0" smtClean="0"/>
              <a:t>За даними ВООЗ в світі понад 1,1 млрд. людей, що мають цю шкідливу звичку.</a:t>
            </a:r>
          </a:p>
          <a:p>
            <a:pPr algn="ctr"/>
            <a:r>
              <a:rPr lang="uk-UA" sz="1800" dirty="0" smtClean="0"/>
              <a:t>Проблема тютюнопаління вкрай актуальна для України. Україна входить до групи із 11 країн Європи з найбільшим рівнем поширеності цієї шкідливої, для здоров’я, звички. У нашій країні в 2003 році нараховувалося більше 9,9 млн. курців - третина всього працездатного населення України.</a:t>
            </a:r>
          </a:p>
          <a:p>
            <a:pPr algn="ctr"/>
            <a:r>
              <a:rPr lang="uk-UA" sz="1800" dirty="0" smtClean="0"/>
              <a:t>За статистикою, щорічно від захворювань, спричинених тютюнокурінням у світі помирає понад 4 млн. людей, в країнах СНД 500 тисяч, в Україні 110 тисяч, а в м. Києві 5,5 тисяч осіб які насолоджувалися тютюновим димом.</a:t>
            </a:r>
          </a:p>
          <a:p>
            <a:pPr algn="ctr"/>
            <a:r>
              <a:rPr lang="uk-UA" sz="1800" dirty="0" smtClean="0"/>
              <a:t>За даними соціологічних досліджень в Україні палить кожний третій підліток 12-14 років. Активно палити як хлопці так і дівчата починають до 14 років, а перші спроби кожен десятий підліток відмічає ще у віці до 10 років.</a:t>
            </a:r>
            <a:endParaRPr lang="uk-UA" sz="1800" dirty="0"/>
          </a:p>
        </p:txBody>
      </p:sp>
    </p:spTree>
    <p:custDataLst>
      <p:tags r:id="rId1"/>
    </p:custDataLst>
    <p:extLst>
      <p:ext uri="{BB962C8B-B14F-4D97-AF65-F5344CB8AC3E}">
        <p14:creationId xmlns:p14="http://schemas.microsoft.com/office/powerpoint/2010/main" val="2035680904"/>
      </p:ext>
    </p:extLst>
  </p:cSld>
  <p:clrMapOvr>
    <a:masterClrMapping/>
  </p:clrMapOvr>
  <mc:AlternateContent xmlns:mc="http://schemas.openxmlformats.org/markup-compatibility/2006">
    <mc:Choice xmlns:p14="http://schemas.microsoft.com/office/powerpoint/2010/main" Requires="p14">
      <p:transition spd="slow" p14:dur="1600" advTm="61113">
        <p:blinds dir="vert"/>
      </p:transition>
    </mc:Choice>
    <mc:Fallback>
      <p:transition spd="slow" advTm="611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buNone/>
            </a:pPr>
            <a:r>
              <a:rPr lang="ru-RU" sz="1800" b="1" dirty="0"/>
              <a:t>Тютюн </a:t>
            </a:r>
            <a:r>
              <a:rPr lang="ru-RU" sz="1800" dirty="0"/>
              <a:t>– </a:t>
            </a:r>
            <a:r>
              <a:rPr lang="ru-RU" sz="1800" dirty="0" err="1"/>
              <a:t>найголовніший</a:t>
            </a:r>
            <a:r>
              <a:rPr lang="ru-RU" sz="1800" dirty="0"/>
              <a:t> і </a:t>
            </a:r>
            <a:r>
              <a:rPr lang="ru-RU" sz="1800" dirty="0" err="1"/>
              <a:t>найглобальніший</a:t>
            </a:r>
            <a:r>
              <a:rPr lang="ru-RU" sz="1800" dirty="0"/>
              <a:t> </a:t>
            </a:r>
            <a:r>
              <a:rPr lang="ru-RU" sz="1800" dirty="0" err="1"/>
              <a:t>вбивця</a:t>
            </a:r>
            <a:r>
              <a:rPr lang="ru-RU" sz="1800" dirty="0"/>
              <a:t>. </a:t>
            </a:r>
            <a:r>
              <a:rPr lang="ru-RU" sz="1800" dirty="0" err="1"/>
              <a:t>Тобто</a:t>
            </a:r>
            <a:r>
              <a:rPr lang="ru-RU" sz="1800" dirty="0"/>
              <a:t> </a:t>
            </a:r>
            <a:r>
              <a:rPr lang="ru-RU" sz="1800" dirty="0" err="1"/>
              <a:t>кожних</a:t>
            </a:r>
            <a:r>
              <a:rPr lang="ru-RU" sz="1800" dirty="0"/>
              <a:t> 8 секунд на </a:t>
            </a:r>
            <a:r>
              <a:rPr lang="ru-RU" sz="1800" dirty="0" err="1"/>
              <a:t>земній</a:t>
            </a:r>
            <a:r>
              <a:rPr lang="ru-RU" sz="1800" dirty="0"/>
              <a:t> </a:t>
            </a:r>
            <a:r>
              <a:rPr lang="ru-RU" sz="1800" dirty="0" err="1"/>
              <a:t>кулі</a:t>
            </a:r>
            <a:r>
              <a:rPr lang="ru-RU" sz="1800" dirty="0"/>
              <a:t> </a:t>
            </a:r>
            <a:r>
              <a:rPr lang="ru-RU" sz="1800" dirty="0" err="1"/>
              <a:t>помирає</a:t>
            </a:r>
            <a:r>
              <a:rPr lang="ru-RU" sz="1800" dirty="0"/>
              <a:t> </a:t>
            </a:r>
            <a:r>
              <a:rPr lang="ru-RU" sz="1800" dirty="0" err="1"/>
              <a:t>людина</a:t>
            </a:r>
            <a:r>
              <a:rPr lang="ru-RU" sz="1800" dirty="0"/>
              <a:t> з </a:t>
            </a:r>
            <a:r>
              <a:rPr lang="ru-RU" sz="1800" dirty="0" err="1"/>
              <a:t>цієї</a:t>
            </a:r>
            <a:r>
              <a:rPr lang="ru-RU" sz="1800" dirty="0"/>
              <a:t> причини. </a:t>
            </a:r>
            <a:r>
              <a:rPr lang="ru-RU" sz="1800" dirty="0" err="1"/>
              <a:t>Якщо</a:t>
            </a:r>
            <a:r>
              <a:rPr lang="ru-RU" sz="1800" dirty="0"/>
              <a:t> </a:t>
            </a:r>
            <a:r>
              <a:rPr lang="ru-RU" sz="1800" dirty="0" err="1"/>
              <a:t>відношення</a:t>
            </a:r>
            <a:r>
              <a:rPr lang="ru-RU" sz="1800" dirty="0"/>
              <a:t> до тютюнопаління не </a:t>
            </a:r>
            <a:r>
              <a:rPr lang="ru-RU" sz="1800" dirty="0" err="1"/>
              <a:t>зміниться</a:t>
            </a:r>
            <a:r>
              <a:rPr lang="ru-RU" sz="1800" dirty="0"/>
              <a:t>, то за прогнозами </a:t>
            </a:r>
            <a:r>
              <a:rPr lang="ru-RU" sz="1800" dirty="0" err="1"/>
              <a:t>експертів</a:t>
            </a:r>
            <a:r>
              <a:rPr lang="ru-RU" sz="1800" dirty="0"/>
              <a:t> у 2030 </a:t>
            </a:r>
            <a:r>
              <a:rPr lang="ru-RU" sz="1800" dirty="0" err="1"/>
              <a:t>році</a:t>
            </a:r>
            <a:r>
              <a:rPr lang="ru-RU" sz="1800" dirty="0"/>
              <a:t> з </a:t>
            </a:r>
            <a:r>
              <a:rPr lang="ru-RU" sz="1800" dirty="0" err="1"/>
              <a:t>цієї</a:t>
            </a:r>
            <a:r>
              <a:rPr lang="ru-RU" sz="1800" dirty="0"/>
              <a:t> причини буде </a:t>
            </a:r>
            <a:r>
              <a:rPr lang="ru-RU" sz="1800" dirty="0" err="1"/>
              <a:t>помирати</a:t>
            </a:r>
            <a:r>
              <a:rPr lang="ru-RU" sz="1800" dirty="0"/>
              <a:t> </a:t>
            </a:r>
            <a:r>
              <a:rPr lang="ru-RU" sz="1800" dirty="0" err="1"/>
              <a:t>понад</a:t>
            </a:r>
            <a:r>
              <a:rPr lang="ru-RU" sz="1800" dirty="0"/>
              <a:t> 10млн. </a:t>
            </a:r>
            <a:r>
              <a:rPr lang="ru-RU" sz="1800" dirty="0" err="1"/>
              <a:t>чоловік</a:t>
            </a:r>
            <a:r>
              <a:rPr lang="ru-RU" sz="1800" dirty="0"/>
              <a:t>.</a:t>
            </a:r>
            <a:endParaRPr lang="uk-UA" sz="1800" dirty="0"/>
          </a:p>
        </p:txBody>
      </p:sp>
      <p:pic>
        <p:nvPicPr>
          <p:cNvPr id="5" name="Объект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980728"/>
            <a:ext cx="3733800" cy="3733800"/>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63719670"/>
      </p:ext>
    </p:extLst>
  </p:cSld>
  <p:clrMapOvr>
    <a:masterClrMapping/>
  </p:clrMapOvr>
  <mc:AlternateContent xmlns:mc="http://schemas.openxmlformats.org/markup-compatibility/2006">
    <mc:Choice xmlns:p14="http://schemas.microsoft.com/office/powerpoint/2010/main" Requires="p14">
      <p:transition spd="slow" p14:dur="1600" advTm="16067">
        <p:blinds dir="vert"/>
      </p:transition>
    </mc:Choice>
    <mc:Fallback>
      <p:transition spd="slow" advTm="1606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2"/>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TIMING" val="|0.1"/>
</p:tagLst>
</file>

<file path=ppt/tags/tag16.xml><?xml version="1.0" encoding="utf-8"?>
<p:tagLst xmlns:a="http://schemas.openxmlformats.org/drawingml/2006/main" xmlns:r="http://schemas.openxmlformats.org/officeDocument/2006/relationships" xmlns:p="http://schemas.openxmlformats.org/presentationml/2006/main">
  <p:tag name="TIMING" val="|0.1"/>
</p:tagLst>
</file>

<file path=ppt/tags/tag17.xml><?xml version="1.0" encoding="utf-8"?>
<p:tagLst xmlns:a="http://schemas.openxmlformats.org/drawingml/2006/main" xmlns:r="http://schemas.openxmlformats.org/officeDocument/2006/relationships" xmlns:p="http://schemas.openxmlformats.org/presentationml/2006/main">
  <p:tag name="TIMING" val="|1|1|1"/>
</p:tagLst>
</file>

<file path=ppt/tags/tag18.xml><?xml version="1.0" encoding="utf-8"?>
<p:tagLst xmlns:a="http://schemas.openxmlformats.org/drawingml/2006/main" xmlns:r="http://schemas.openxmlformats.org/officeDocument/2006/relationships" xmlns:p="http://schemas.openxmlformats.org/presentationml/2006/main">
  <p:tag name="TIMING" val="|2.7"/>
</p:tagLst>
</file>

<file path=ppt/tags/tag19.xml><?xml version="1.0" encoding="utf-8"?>
<p:tagLst xmlns:a="http://schemas.openxmlformats.org/drawingml/2006/main" xmlns:r="http://schemas.openxmlformats.org/officeDocument/2006/relationships" xmlns:p="http://schemas.openxmlformats.org/presentationml/2006/main">
  <p:tag name="TIMING" val="|0.7|1.5|0.9|0.8"/>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20.xml><?xml version="1.0" encoding="utf-8"?>
<p:tagLst xmlns:a="http://schemas.openxmlformats.org/drawingml/2006/main" xmlns:r="http://schemas.openxmlformats.org/officeDocument/2006/relationships" xmlns:p="http://schemas.openxmlformats.org/presentationml/2006/main">
  <p:tag name="TIMING" val="|0.8"/>
</p:tagLst>
</file>

<file path=ppt/tags/tag21.xml><?xml version="1.0" encoding="utf-8"?>
<p:tagLst xmlns:a="http://schemas.openxmlformats.org/drawingml/2006/main" xmlns:r="http://schemas.openxmlformats.org/officeDocument/2006/relationships" xmlns:p="http://schemas.openxmlformats.org/presentationml/2006/main">
  <p:tag name="TIMING" val="|0.7|0.9|1|0.9|0.9|0.9"/>
</p:tagLst>
</file>

<file path=ppt/tags/tag22.xml><?xml version="1.0" encoding="utf-8"?>
<p:tagLst xmlns:a="http://schemas.openxmlformats.org/drawingml/2006/main" xmlns:r="http://schemas.openxmlformats.org/officeDocument/2006/relationships" xmlns:p="http://schemas.openxmlformats.org/presentationml/2006/main">
  <p:tag name="TIMING" val="|0.7|2.9"/>
</p:tagLst>
</file>

<file path=ppt/tags/tag23.xml><?xml version="1.0" encoding="utf-8"?>
<p:tagLst xmlns:a="http://schemas.openxmlformats.org/drawingml/2006/main" xmlns:r="http://schemas.openxmlformats.org/officeDocument/2006/relationships" xmlns:p="http://schemas.openxmlformats.org/presentationml/2006/main">
  <p:tag name="TIMING" val="|0.7|1.9"/>
</p:tagLst>
</file>

<file path=ppt/tags/tag24.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8|1.3|1.2"/>
</p:tagLst>
</file>

<file path=ppt/tags/tag4.xml><?xml version="1.0" encoding="utf-8"?>
<p:tagLst xmlns:a="http://schemas.openxmlformats.org/drawingml/2006/main" xmlns:r="http://schemas.openxmlformats.org/officeDocument/2006/relationships" xmlns:p="http://schemas.openxmlformats.org/presentationml/2006/main">
  <p:tag name="TIMING" val="|0.9|1"/>
</p:tagLst>
</file>

<file path=ppt/tags/tag5.xml><?xml version="1.0" encoding="utf-8"?>
<p:tagLst xmlns:a="http://schemas.openxmlformats.org/drawingml/2006/main" xmlns:r="http://schemas.openxmlformats.org/officeDocument/2006/relationships" xmlns:p="http://schemas.openxmlformats.org/presentationml/2006/main">
  <p:tag name="TIMING" val="|0.3|1.3"/>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8|0.9"/>
</p:tagLst>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126</TotalTime>
  <Words>722</Words>
  <Application>Microsoft Office PowerPoint</Application>
  <PresentationFormat>Экран (4:3)</PresentationFormat>
  <Paragraphs>58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Горизонт</vt:lpstr>
      <vt:lpstr>ДОСЛІДНИЦЬКИЙ ПРОЕКТ Шкідливий вплив тютюнопаління</vt:lpstr>
      <vt:lpstr>Історія тютюнопаління</vt:lpstr>
      <vt:lpstr>Презентация PowerPoint</vt:lpstr>
      <vt:lpstr>Презентация PowerPoint</vt:lpstr>
      <vt:lpstr>Визначення</vt:lpstr>
      <vt:lpstr>Презентация PowerPoint</vt:lpstr>
      <vt:lpstr>Як здійснюється паління?</vt:lpstr>
      <vt:lpstr>Презентация PowerPoint</vt:lpstr>
      <vt:lpstr>Презентация PowerPoint</vt:lpstr>
      <vt:lpstr>Вплив тютюнопаління на організм людини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Вплив тютюнопаління на якість життя</vt:lpstr>
      <vt:lpstr>Презентация PowerPoint</vt:lpstr>
      <vt:lpstr>Стадії нікотинової залежності</vt:lpstr>
      <vt:lpstr>Презентация PowerPoint</vt:lpstr>
      <vt:lpstr>Лікування</vt:lpstr>
      <vt:lpstr>Презентация PowerPoint</vt:lpstr>
      <vt:lpstr>Хочеш жити-кидай палити!</vt:lpstr>
      <vt:lpstr>Джерела інформації</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ДОСЛІДНИЦЬКИЙ ПРОЕКТ Шкідливий вплив тютюнопаління</dc:title>
  <dc:creator>Валентин</dc:creator>
  <cp:lastModifiedBy>Валентин</cp:lastModifiedBy>
  <cp:revision>49</cp:revision>
  <dcterms:created xsi:type="dcterms:W3CDTF">2018-03-07T12:32:43Z</dcterms:created>
  <dcterms:modified xsi:type="dcterms:W3CDTF">2018-03-07T15:03:42Z</dcterms:modified>
</cp:coreProperties>
</file>